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9" r:id="rId3"/>
    <p:sldId id="279" r:id="rId4"/>
    <p:sldId id="280" r:id="rId5"/>
    <p:sldId id="277" r:id="rId6"/>
    <p:sldId id="257" r:id="rId7"/>
    <p:sldId id="278" r:id="rId8"/>
    <p:sldId id="270" r:id="rId9"/>
    <p:sldId id="271" r:id="rId10"/>
    <p:sldId id="259" r:id="rId11"/>
    <p:sldId id="260" r:id="rId12"/>
    <p:sldId id="262" r:id="rId13"/>
    <p:sldId id="263" r:id="rId14"/>
    <p:sldId id="264" r:id="rId15"/>
    <p:sldId id="265" r:id="rId16"/>
    <p:sldId id="266" r:id="rId17"/>
    <p:sldId id="267" r:id="rId18"/>
    <p:sldId id="268" r:id="rId19"/>
    <p:sldId id="272" r:id="rId20"/>
    <p:sldId id="273" r:id="rId21"/>
    <p:sldId id="274" r:id="rId22"/>
    <p:sldId id="256"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06CD9D08-6A91-4DF8-B0F0-21AF352CBC74}">
          <p14:sldIdLst>
            <p14:sldId id="258"/>
            <p14:sldId id="269"/>
            <p14:sldId id="279"/>
            <p14:sldId id="280"/>
            <p14:sldId id="277"/>
            <p14:sldId id="257"/>
            <p14:sldId id="278"/>
            <p14:sldId id="270"/>
            <p14:sldId id="271"/>
            <p14:sldId id="259"/>
            <p14:sldId id="260"/>
            <p14:sldId id="262"/>
            <p14:sldId id="263"/>
            <p14:sldId id="264"/>
            <p14:sldId id="265"/>
            <p14:sldId id="266"/>
            <p14:sldId id="267"/>
            <p14:sldId id="268"/>
            <p14:sldId id="272"/>
            <p14:sldId id="273"/>
            <p14:sldId id="274"/>
            <p14:sldId id="256"/>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ile Mouton" initials="BM" lastIdx="1" clrIdx="0">
    <p:extLst>
      <p:ext uri="{19B8F6BF-5375-455C-9EA6-DF929625EA0E}">
        <p15:presenceInfo xmlns:p15="http://schemas.microsoft.com/office/powerpoint/2012/main" userId="c8f895c7c3dd54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12/01/2024</a:t>
            </a:fld>
            <a:endParaRPr lang="fr-FR"/>
          </a:p>
        </p:txBody>
      </p:sp>
      <p:sp>
        <p:nvSpPr>
          <p:cNvPr id="5" name="Footer Placeholder 4"/>
          <p:cNvSpPr>
            <a:spLocks noGrp="1"/>
          </p:cNvSpPr>
          <p:nvPr>
            <p:ph type="ftr" sz="quarter" idx="11"/>
          </p:nvPr>
        </p:nvSpPr>
        <p:spPr>
          <a:xfrm>
            <a:off x="1451579" y="329307"/>
            <a:ext cx="5626774" cy="309201"/>
          </a:xfrm>
        </p:spPr>
        <p:txBody>
          <a:bodyPr/>
          <a:lstStyle/>
          <a:p>
            <a:endParaRPr lang="fr-FR"/>
          </a:p>
        </p:txBody>
      </p:sp>
      <p:sp>
        <p:nvSpPr>
          <p:cNvPr id="6" name="Slide Number Placeholder 5"/>
          <p:cNvSpPr>
            <a:spLocks noGrp="1"/>
          </p:cNvSpPr>
          <p:nvPr>
            <p:ph type="sldNum" sz="quarter" idx="12"/>
          </p:nvPr>
        </p:nvSpPr>
        <p:spPr>
          <a:xfrm>
            <a:off x="476834" y="798973"/>
            <a:ext cx="811019" cy="503578"/>
          </a:xfrm>
        </p:spPr>
        <p:txBody>
          <a:bodyPr/>
          <a:lstStyle/>
          <a:p>
            <a:fld id="{4600A659-830E-4306-8E5B-E4F702EFB437}" type="slidenum">
              <a:rPr lang="fr-FR" smtClean="0"/>
              <a:t>‹N°›</a:t>
            </a:fld>
            <a:endParaRPr lang="fr-FR"/>
          </a:p>
        </p:txBody>
      </p:sp>
      <p:sp>
        <p:nvSpPr>
          <p:cNvPr id="8" name="Espace réservé pour une image  7">
            <a:extLst>
              <a:ext uri="{FF2B5EF4-FFF2-40B4-BE49-F238E27FC236}">
                <a16:creationId xmlns:a16="http://schemas.microsoft.com/office/drawing/2014/main" id="{235B7ED5-B0F0-5417-E92B-AB26A1C810DC}"/>
              </a:ext>
            </a:extLst>
          </p:cNvPr>
          <p:cNvSpPr>
            <a:spLocks noGrp="1"/>
          </p:cNvSpPr>
          <p:nvPr>
            <p:ph type="pic" sz="quarter" idx="13"/>
          </p:nvPr>
        </p:nvSpPr>
        <p:spPr>
          <a:xfrm>
            <a:off x="10602913" y="4049713"/>
            <a:ext cx="1589087" cy="2079625"/>
          </a:xfrm>
        </p:spPr>
        <p:txBody>
          <a:bodyPr/>
          <a:lstStyle/>
          <a:p>
            <a:endParaRPr lang="fr-FR" dirty="0"/>
          </a:p>
        </p:txBody>
      </p:sp>
    </p:spTree>
    <p:extLst>
      <p:ext uri="{BB962C8B-B14F-4D97-AF65-F5344CB8AC3E}">
        <p14:creationId xmlns:p14="http://schemas.microsoft.com/office/powerpoint/2010/main" val="351889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29719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32323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868795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8646105-D102-4CCE-BBF6-78617BA5EEED}"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26547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8646105-D102-4CCE-BBF6-78617BA5EEED}"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83240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8646105-D102-4CCE-BBF6-78617BA5EEED}" type="datetimeFigureOut">
              <a:rPr lang="fr-FR" smtClean="0"/>
              <a:t>12/01/2024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151144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8646105-D102-4CCE-BBF6-78617BA5EEED}" type="datetimeFigureOut">
              <a:rPr lang="fr-FR" smtClean="0"/>
              <a:t>12/01/2024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32298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46105-D102-4CCE-BBF6-78617BA5EEED}" type="datetimeFigureOut">
              <a:rPr lang="fr-FR" smtClean="0"/>
              <a:t>12/01/2024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51524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8646105-D102-4CCE-BBF6-78617BA5EEED}"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27232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8646105-D102-4CCE-BBF6-78617BA5EEED}" type="datetimeFigureOut">
              <a:rPr lang="fr-FR" smtClean="0"/>
              <a:t>12/01/2024</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94744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8646105-D102-4CCE-BBF6-78617BA5EEED}" type="datetimeFigureOut">
              <a:rPr lang="fr-FR" smtClean="0"/>
              <a:t>12/01/2024</a:t>
            </a:fld>
            <a:endParaRPr lang="fr-FR"/>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600A659-830E-4306-8E5B-E4F702EFB437}" type="slidenum">
              <a:rPr lang="fr-FR" smtClean="0"/>
              <a:t>‹N°›</a:t>
            </a:fld>
            <a:endParaRPr lang="fr-FR"/>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26640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5592D5-8B4C-C610-6D1B-0FC80A9048C4}"/>
              </a:ext>
            </a:extLst>
          </p:cNvPr>
          <p:cNvSpPr>
            <a:spLocks noGrp="1"/>
          </p:cNvSpPr>
          <p:nvPr>
            <p:ph type="title"/>
          </p:nvPr>
        </p:nvSpPr>
        <p:spPr>
          <a:xfrm>
            <a:off x="1168370" y="296099"/>
            <a:ext cx="9603275" cy="1049235"/>
          </a:xfrm>
        </p:spPr>
        <p:txBody>
          <a:bodyPr>
            <a:normAutofit/>
          </a:bodyPr>
          <a:lstStyle/>
          <a:p>
            <a:pPr algn="ctr"/>
            <a:r>
              <a:rPr lang="fr-FR" dirty="0"/>
              <a:t>Choc des savoirs :</a:t>
            </a:r>
            <a:br>
              <a:rPr lang="fr-FR" dirty="0"/>
            </a:br>
            <a:r>
              <a:rPr lang="fr-FR" dirty="0"/>
              <a:t>Une PARODIE DE CONCERTATION</a:t>
            </a:r>
          </a:p>
        </p:txBody>
      </p:sp>
      <p:sp>
        <p:nvSpPr>
          <p:cNvPr id="4" name="Espace réservé du contenu 2">
            <a:extLst>
              <a:ext uri="{FF2B5EF4-FFF2-40B4-BE49-F238E27FC236}">
                <a16:creationId xmlns:a16="http://schemas.microsoft.com/office/drawing/2014/main" id="{8D549EEB-F495-38BC-C3C1-B09929B0BD70}"/>
              </a:ext>
            </a:extLst>
          </p:cNvPr>
          <p:cNvSpPr txBox="1">
            <a:spLocks/>
          </p:cNvSpPr>
          <p:nvPr/>
        </p:nvSpPr>
        <p:spPr>
          <a:xfrm>
            <a:off x="1168370" y="2181225"/>
            <a:ext cx="10515600" cy="27431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Mission exigence des savoirs = une concertation bâclée en 8 semaines </a:t>
            </a:r>
          </a:p>
          <a:p>
            <a:r>
              <a:rPr lang="fr-FR" sz="2400" dirty="0"/>
              <a:t>Des questions orientées idéologiquement </a:t>
            </a:r>
          </a:p>
          <a:p>
            <a:r>
              <a:rPr lang="fr-FR" sz="2400" dirty="0"/>
              <a:t>Des conclusions auxquelles tous les syndicats s’opposent</a:t>
            </a:r>
          </a:p>
          <a:p>
            <a:pPr>
              <a:buFont typeface="Wingdings" panose="05000000000000000000" pitchFamily="2" charset="2"/>
              <a:buChar char="Ø"/>
            </a:pPr>
            <a:endParaRPr lang="fr-FR" sz="2400" dirty="0"/>
          </a:p>
          <a:p>
            <a:pPr lvl="1">
              <a:buFont typeface="Wingdings" panose="05000000000000000000" pitchFamily="2" charset="2"/>
              <a:buChar char="Ø"/>
            </a:pPr>
            <a:r>
              <a:rPr lang="fr-FR" dirty="0"/>
              <a:t>Des résultats qui semblent couler de source mais dont les conclusions étaient préméditées, malgré un simulacre de concertation</a:t>
            </a:r>
          </a:p>
          <a:p>
            <a:pPr lvl="1"/>
            <a:endParaRPr lang="fr-FR" dirty="0"/>
          </a:p>
          <a:p>
            <a:pPr lvl="1"/>
            <a:endParaRPr lang="fr-FR" dirty="0"/>
          </a:p>
        </p:txBody>
      </p:sp>
      <p:pic>
        <p:nvPicPr>
          <p:cNvPr id="6" name="Image 5">
            <a:extLst>
              <a:ext uri="{FF2B5EF4-FFF2-40B4-BE49-F238E27FC236}">
                <a16:creationId xmlns:a16="http://schemas.microsoft.com/office/drawing/2014/main" id="{AC997678-30E3-80FD-BCAE-5BA9B89D4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34840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anim calcmode="lin" valueType="num">
                                      <p:cBhvr>
                                        <p:cTn id="3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56B57-0B33-486D-6746-AD613868051D}"/>
              </a:ext>
            </a:extLst>
          </p:cNvPr>
          <p:cNvSpPr>
            <a:spLocks noGrp="1"/>
          </p:cNvSpPr>
          <p:nvPr>
            <p:ph type="title"/>
          </p:nvPr>
        </p:nvSpPr>
        <p:spPr/>
        <p:txBody>
          <a:bodyPr/>
          <a:lstStyle/>
          <a:p>
            <a:pPr algn="ctr"/>
            <a:r>
              <a:rPr lang="fr-FR" dirty="0"/>
              <a:t>Choc des savoirs : à l’école primaire</a:t>
            </a:r>
          </a:p>
        </p:txBody>
      </p:sp>
      <p:sp>
        <p:nvSpPr>
          <p:cNvPr id="3" name="Espace réservé du contenu 2">
            <a:extLst>
              <a:ext uri="{FF2B5EF4-FFF2-40B4-BE49-F238E27FC236}">
                <a16:creationId xmlns:a16="http://schemas.microsoft.com/office/drawing/2014/main" id="{D2834258-FD5F-F43C-9FAE-1200968ED43E}"/>
              </a:ext>
            </a:extLst>
          </p:cNvPr>
          <p:cNvSpPr>
            <a:spLocks noGrp="1"/>
          </p:cNvSpPr>
          <p:nvPr>
            <p:ph idx="1"/>
          </p:nvPr>
        </p:nvSpPr>
        <p:spPr>
          <a:xfrm>
            <a:off x="828675" y="1853754"/>
            <a:ext cx="10848975" cy="4451796"/>
          </a:xfrm>
        </p:spPr>
        <p:txBody>
          <a:bodyPr>
            <a:normAutofit/>
          </a:bodyPr>
          <a:lstStyle/>
          <a:p>
            <a:r>
              <a:rPr lang="fr-FR" sz="1800" b="1" dirty="0">
                <a:effectLst/>
                <a:latin typeface="Calibri" panose="020F0502020204030204" pitchFamily="34" charset="0"/>
                <a:ea typeface="Calibri" panose="020F0502020204030204" pitchFamily="34" charset="0"/>
              </a:rPr>
              <a:t>« Des programmes articulés autour d’objectifs annuels, à la rentrée 2024 pour cycles 1 et 2 et 2025 pour le cycle 3. »</a:t>
            </a:r>
          </a:p>
          <a:p>
            <a:pPr lvl="1">
              <a:buFont typeface="Wingdings" panose="05000000000000000000" pitchFamily="2" charset="2"/>
              <a:buChar char="Ø"/>
            </a:pPr>
            <a:r>
              <a:rPr lang="fr-FR" b="1" dirty="0">
                <a:latin typeface="Calibri" panose="020F0502020204030204" pitchFamily="34" charset="0"/>
              </a:rPr>
              <a:t>Augmentation de « savoirs fondamentaux » alors que:</a:t>
            </a:r>
          </a:p>
          <a:p>
            <a:pPr lvl="2"/>
            <a:r>
              <a:rPr lang="fr-FR" dirty="0"/>
              <a:t>France est déjà le pays de l’OCDE qui y consacre la plus grande part (lire, écrire, compter, respecter autrui). </a:t>
            </a:r>
          </a:p>
          <a:p>
            <a:pPr lvl="2"/>
            <a:r>
              <a:rPr lang="fr-FR" dirty="0"/>
              <a:t>Cette part a même progressé continuellement dans les programmes depuis les années 1980</a:t>
            </a:r>
          </a:p>
          <a:p>
            <a:pPr lvl="2"/>
            <a:endParaRPr lang="fr-FR" b="1" dirty="0">
              <a:latin typeface="Calibri" panose="020F0502020204030204" pitchFamily="34" charset="0"/>
            </a:endParaRPr>
          </a:p>
          <a:p>
            <a:pPr lvl="1">
              <a:buFont typeface="Wingdings" panose="05000000000000000000" pitchFamily="2" charset="2"/>
              <a:buChar char="Ø"/>
            </a:pPr>
            <a:r>
              <a:rPr lang="fr-FR" dirty="0"/>
              <a:t>Mise en place d'objectifs annuels :</a:t>
            </a:r>
          </a:p>
          <a:p>
            <a:pPr lvl="2"/>
            <a:r>
              <a:rPr lang="fr-FR" dirty="0"/>
              <a:t>= fin des cycles </a:t>
            </a:r>
          </a:p>
          <a:p>
            <a:pPr lvl="3"/>
            <a:r>
              <a:rPr lang="fr-FR" dirty="0"/>
              <a:t>prive élèves du temps long pour leurs apprentissages </a:t>
            </a:r>
          </a:p>
          <a:p>
            <a:pPr lvl="3"/>
            <a:r>
              <a:rPr lang="fr-FR" dirty="0"/>
              <a:t>Une contrainte pour les enseignant.es, qui ne peuvent construire leurs enseignements de manière approfondie</a:t>
            </a:r>
            <a:endParaRPr lang="fr-FR" b="1" dirty="0">
              <a:latin typeface="Calibri" panose="020F0502020204030204" pitchFamily="34" charset="0"/>
            </a:endParaRPr>
          </a:p>
          <a:p>
            <a:pPr lvl="2"/>
            <a:endParaRPr lang="fr-FR" dirty="0"/>
          </a:p>
        </p:txBody>
      </p:sp>
      <p:pic>
        <p:nvPicPr>
          <p:cNvPr id="4" name="Image 3">
            <a:extLst>
              <a:ext uri="{FF2B5EF4-FFF2-40B4-BE49-F238E27FC236}">
                <a16:creationId xmlns:a16="http://schemas.microsoft.com/office/drawing/2014/main" id="{0022A215-FBE1-6F9B-93B3-3317285C18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5304" y="0"/>
            <a:ext cx="2009774" cy="2009774"/>
          </a:xfrm>
          <a:prstGeom prst="rect">
            <a:avLst/>
          </a:prstGeom>
        </p:spPr>
      </p:pic>
    </p:spTree>
    <p:extLst>
      <p:ext uri="{BB962C8B-B14F-4D97-AF65-F5344CB8AC3E}">
        <p14:creationId xmlns:p14="http://schemas.microsoft.com/office/powerpoint/2010/main" val="376261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790B9A-B37E-CA69-1C01-054B1192E7B0}"/>
              </a:ext>
            </a:extLst>
          </p:cNvPr>
          <p:cNvSpPr>
            <a:spLocks noGrp="1"/>
          </p:cNvSpPr>
          <p:nvPr>
            <p:ph type="title"/>
          </p:nvPr>
        </p:nvSpPr>
        <p:spPr>
          <a:xfrm>
            <a:off x="1518254" y="252069"/>
            <a:ext cx="9291215" cy="1049235"/>
          </a:xfrm>
        </p:spPr>
        <p:txBody>
          <a:bodyPr/>
          <a:lstStyle/>
          <a:p>
            <a:r>
              <a:rPr lang="fr-FR" dirty="0"/>
              <a:t>à l’école primaire</a:t>
            </a:r>
          </a:p>
        </p:txBody>
      </p:sp>
      <p:sp>
        <p:nvSpPr>
          <p:cNvPr id="3" name="Espace réservé du contenu 2">
            <a:extLst>
              <a:ext uri="{FF2B5EF4-FFF2-40B4-BE49-F238E27FC236}">
                <a16:creationId xmlns:a16="http://schemas.microsoft.com/office/drawing/2014/main" id="{33A12494-8B45-FEDA-CC48-2B5B901769C5}"/>
              </a:ext>
            </a:extLst>
          </p:cNvPr>
          <p:cNvSpPr>
            <a:spLocks noGrp="1"/>
          </p:cNvSpPr>
          <p:nvPr>
            <p:ph idx="1"/>
          </p:nvPr>
        </p:nvSpPr>
        <p:spPr>
          <a:xfrm>
            <a:off x="1518254" y="1828800"/>
            <a:ext cx="9291215" cy="4933949"/>
          </a:xfrm>
        </p:spPr>
        <p:txBody>
          <a:bodyPr>
            <a:normAutofit/>
          </a:bodyPr>
          <a:lstStyle/>
          <a:p>
            <a:r>
              <a:rPr lang="fr-FR" sz="1800" b="1" kern="100" dirty="0">
                <a:effectLst/>
                <a:ea typeface="Calibri" panose="020F0502020204030204" pitchFamily="34" charset="0"/>
                <a:cs typeface="Times New Roman" panose="02020603050405020304" pitchFamily="18" charset="0"/>
              </a:rPr>
              <a:t>« Les programmes de mathématiques aborderont plus tôt les fractions et les nombres décimaux en favorisant une approche concrète et imagée (« méthode de Singapour ») à la rentrée 2024. »</a:t>
            </a:r>
          </a:p>
          <a:p>
            <a:pPr marL="457200" lvl="1" indent="0">
              <a:buNone/>
            </a:pPr>
            <a:endParaRPr lang="fr-FR" sz="1400" kern="100" dirty="0">
              <a:effectLst/>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fr-FR" dirty="0"/>
              <a:t>Première fois qu’un MEN promeut explicitement une méthode</a:t>
            </a:r>
          </a:p>
          <a:p>
            <a:pPr lvl="1">
              <a:buFont typeface="Wingdings" panose="05000000000000000000" pitchFamily="2" charset="2"/>
              <a:buChar char="Ø"/>
            </a:pPr>
            <a:r>
              <a:rPr lang="fr-FR" dirty="0"/>
              <a:t>Remise en cause fondamentale de la liberté pédagogique</a:t>
            </a:r>
          </a:p>
          <a:p>
            <a:pPr lvl="1">
              <a:buFont typeface="Wingdings" panose="05000000000000000000" pitchFamily="2" charset="2"/>
              <a:buChar char="Ø"/>
            </a:pPr>
            <a:r>
              <a:rPr lang="fr-FR" dirty="0"/>
              <a:t>Méthode Singapour = des années à se mettre en place</a:t>
            </a:r>
          </a:p>
          <a:p>
            <a:pPr lvl="1">
              <a:buFont typeface="Wingdings" panose="05000000000000000000" pitchFamily="2" charset="2"/>
              <a:buChar char="Ø"/>
            </a:pPr>
            <a:r>
              <a:rPr lang="fr-FR" dirty="0"/>
              <a:t>Enseignants singapouriens ont 100 heures de formation par an (18 chez nous !)</a:t>
            </a:r>
          </a:p>
          <a:p>
            <a:pPr lvl="1">
              <a:buFont typeface="Wingdings" panose="05000000000000000000" pitchFamily="2" charset="2"/>
              <a:buChar char="Ø"/>
            </a:pPr>
            <a:r>
              <a:rPr lang="fr-FR" dirty="0"/>
              <a:t>Existe d’autres théories tout aussi valables</a:t>
            </a:r>
          </a:p>
          <a:p>
            <a:pPr marL="457200" lvl="1" indent="0">
              <a:buNone/>
            </a:pPr>
            <a:endParaRPr lang="fr-FR" dirty="0"/>
          </a:p>
        </p:txBody>
      </p:sp>
      <p:pic>
        <p:nvPicPr>
          <p:cNvPr id="4" name="Image 3">
            <a:extLst>
              <a:ext uri="{FF2B5EF4-FFF2-40B4-BE49-F238E27FC236}">
                <a16:creationId xmlns:a16="http://schemas.microsoft.com/office/drawing/2014/main" id="{2D7B2895-3C20-49D7-F9BD-8F99C62C0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366670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04715D-6326-B25E-47CB-3498F566D639}"/>
              </a:ext>
            </a:extLst>
          </p:cNvPr>
          <p:cNvSpPr>
            <a:spLocks noGrp="1"/>
          </p:cNvSpPr>
          <p:nvPr>
            <p:ph idx="1"/>
          </p:nvPr>
        </p:nvSpPr>
        <p:spPr>
          <a:xfrm>
            <a:off x="1451579" y="1196582"/>
            <a:ext cx="9291215" cy="4689868"/>
          </a:xfrm>
        </p:spPr>
        <p:txBody>
          <a:bodyPr>
            <a:noAutofit/>
          </a:bodyPr>
          <a:lstStyle/>
          <a:p>
            <a:r>
              <a:rPr lang="fr-FR" sz="2400" b="1" dirty="0">
                <a:effectLst/>
                <a:latin typeface="+mj-lt"/>
                <a:ea typeface="Times New Roman" panose="02020603050405020304" pitchFamily="18" charset="0"/>
              </a:rPr>
              <a:t>« Un socle commun réorganisé autour de compétences disciplinaires, de compétences psychosociales et de repères de culture générale à la rentrée 2025. »</a:t>
            </a:r>
            <a:endParaRPr lang="fr-FR" sz="2400" dirty="0">
              <a:effectLst/>
              <a:latin typeface="+mj-lt"/>
              <a:ea typeface="Times New Roman" panose="02020603050405020304" pitchFamily="18" charset="0"/>
            </a:endParaRPr>
          </a:p>
          <a:p>
            <a:pPr lvl="1"/>
            <a:endParaRPr lang="fr-FR" sz="2400" dirty="0">
              <a:effectLst/>
              <a:latin typeface="+mj-lt"/>
              <a:ea typeface="Calibri" panose="020F0502020204030204" pitchFamily="34" charset="0"/>
            </a:endParaRPr>
          </a:p>
          <a:p>
            <a:pPr lvl="1">
              <a:buFont typeface="Wingdings" panose="05000000000000000000" pitchFamily="2" charset="2"/>
              <a:buChar char="Ø"/>
            </a:pPr>
            <a:r>
              <a:rPr lang="fr-FR" sz="2400" dirty="0">
                <a:latin typeface="+mj-lt"/>
                <a:ea typeface="Calibri" panose="020F0502020204030204" pitchFamily="34" charset="0"/>
              </a:rPr>
              <a:t>Abandon </a:t>
            </a:r>
            <a:r>
              <a:rPr lang="fr-FR" sz="2400" dirty="0">
                <a:effectLst/>
                <a:latin typeface="+mj-lt"/>
                <a:ea typeface="Calibri" panose="020F0502020204030204" pitchFamily="34" charset="0"/>
              </a:rPr>
              <a:t>du socle commun de connaissances remplacés par des compétences de base (restrictives par essence)</a:t>
            </a:r>
          </a:p>
          <a:p>
            <a:pPr lvl="1">
              <a:buFont typeface="Wingdings" panose="05000000000000000000" pitchFamily="2" charset="2"/>
              <a:buChar char="Ø"/>
            </a:pPr>
            <a:r>
              <a:rPr lang="fr-FR" sz="2400" dirty="0">
                <a:latin typeface="+mj-lt"/>
              </a:rPr>
              <a:t>Apprendre plus de Maths et de Français = </a:t>
            </a:r>
          </a:p>
          <a:p>
            <a:pPr lvl="2"/>
            <a:r>
              <a:rPr lang="fr-FR" sz="2200" dirty="0">
                <a:latin typeface="+mj-lt"/>
              </a:rPr>
              <a:t> réduit le champ des savoirs pour les plus pauvres</a:t>
            </a:r>
          </a:p>
          <a:p>
            <a:pPr lvl="2"/>
            <a:r>
              <a:rPr lang="fr-FR" sz="2200" dirty="0">
                <a:latin typeface="+mj-lt"/>
              </a:rPr>
              <a:t>permet de ne pas mettre le doigt sur ce qui dysfonctionne, et ne remet pas en cause le système dans son ensemble</a:t>
            </a:r>
          </a:p>
        </p:txBody>
      </p:sp>
      <p:sp>
        <p:nvSpPr>
          <p:cNvPr id="4" name="Titre 1">
            <a:extLst>
              <a:ext uri="{FF2B5EF4-FFF2-40B4-BE49-F238E27FC236}">
                <a16:creationId xmlns:a16="http://schemas.microsoft.com/office/drawing/2014/main" id="{FA94A5D2-59E6-E50F-FFF9-69623D8C6CD9}"/>
              </a:ext>
            </a:extLst>
          </p:cNvPr>
          <p:cNvSpPr txBox="1">
            <a:spLocks/>
          </p:cNvSpPr>
          <p:nvPr/>
        </p:nvSpPr>
        <p:spPr>
          <a:xfrm>
            <a:off x="1451579" y="0"/>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5" name="Image 4">
            <a:extLst>
              <a:ext uri="{FF2B5EF4-FFF2-40B4-BE49-F238E27FC236}">
                <a16:creationId xmlns:a16="http://schemas.microsoft.com/office/drawing/2014/main" id="{D1731725-AFDA-4456-B289-43CD0FE65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714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F395A7-115B-F2BF-C5BE-8D0824F4EF70}"/>
              </a:ext>
            </a:extLst>
          </p:cNvPr>
          <p:cNvSpPr>
            <a:spLocks noGrp="1"/>
          </p:cNvSpPr>
          <p:nvPr>
            <p:ph idx="1"/>
          </p:nvPr>
        </p:nvSpPr>
        <p:spPr>
          <a:xfrm>
            <a:off x="1450392" y="1049235"/>
            <a:ext cx="9291215" cy="5027715"/>
          </a:xfrm>
        </p:spPr>
        <p:txBody>
          <a:bodyPr>
            <a:noAutofit/>
          </a:bodyPr>
          <a:lstStyle/>
          <a:p>
            <a:r>
              <a:rPr lang="fr-FR" sz="2400" b="1" dirty="0">
                <a:effectLst/>
                <a:ea typeface="Times New Roman" panose="02020603050405020304" pitchFamily="18" charset="0"/>
              </a:rPr>
              <a:t>« Des manuels labellisés, via un organisme, seront obligatoires en mathématiques et en français dans le 1er degré à partir de la rentrée 2024. »</a:t>
            </a:r>
          </a:p>
          <a:p>
            <a:pPr marL="457200" lvl="1" indent="0">
              <a:buNone/>
            </a:pPr>
            <a:endParaRPr lang="fr-FR" sz="2400" b="1" dirty="0">
              <a:effectLst/>
              <a:ea typeface="Times New Roman" panose="02020603050405020304" pitchFamily="18" charset="0"/>
            </a:endParaRPr>
          </a:p>
          <a:p>
            <a:pPr lvl="1">
              <a:buFont typeface="Wingdings" panose="05000000000000000000" pitchFamily="2" charset="2"/>
              <a:buChar char="Ø"/>
            </a:pPr>
            <a:r>
              <a:rPr lang="fr-FR" sz="2400" dirty="0">
                <a:ea typeface="Times New Roman" panose="02020603050405020304" pitchFamily="18" charset="0"/>
              </a:rPr>
              <a:t>PE doivent pouvoir choisir librement leurs supports d’enseignements</a:t>
            </a:r>
            <a:endParaRPr lang="fr-FR" sz="2400" dirty="0">
              <a:effectLst/>
              <a:ea typeface="Times New Roman" panose="02020603050405020304" pitchFamily="18" charset="0"/>
            </a:endParaRPr>
          </a:p>
          <a:p>
            <a:pPr lvl="1">
              <a:buFont typeface="Wingdings" panose="05000000000000000000" pitchFamily="2" charset="2"/>
              <a:buChar char="Ø"/>
            </a:pPr>
            <a:r>
              <a:rPr lang="fr-FR" sz="2400" dirty="0">
                <a:effectLst/>
                <a:ea typeface="Times New Roman" panose="02020603050405020304" pitchFamily="18" charset="0"/>
              </a:rPr>
              <a:t>Mise sous tutelle des choix pédagogiques des </a:t>
            </a:r>
            <a:r>
              <a:rPr lang="fr-FR" sz="2400" dirty="0" err="1">
                <a:effectLst/>
                <a:ea typeface="Times New Roman" panose="02020603050405020304" pitchFamily="18" charset="0"/>
              </a:rPr>
              <a:t>enseignant.e.s</a:t>
            </a:r>
            <a:endParaRPr lang="fr-FR" sz="2400" dirty="0">
              <a:effectLst/>
              <a:ea typeface="Times New Roman" panose="02020603050405020304" pitchFamily="18" charset="0"/>
            </a:endParaRPr>
          </a:p>
          <a:p>
            <a:pPr lvl="1">
              <a:buFont typeface="Wingdings" panose="05000000000000000000" pitchFamily="2" charset="2"/>
              <a:buChar char="Ø"/>
            </a:pPr>
            <a:r>
              <a:rPr lang="fr-FR" sz="2400" dirty="0">
                <a:ea typeface="Calibri" panose="020F0502020204030204" pitchFamily="34" charset="0"/>
              </a:rPr>
              <a:t>C</a:t>
            </a:r>
            <a:r>
              <a:rPr lang="fr-FR" sz="2400" dirty="0">
                <a:effectLst/>
                <a:ea typeface="Calibri" panose="020F0502020204030204" pitchFamily="34" charset="0"/>
              </a:rPr>
              <a:t>hoix du manuel </a:t>
            </a:r>
            <a:r>
              <a:rPr lang="fr-FR" sz="2400" dirty="0">
                <a:ea typeface="Calibri" panose="020F0502020204030204" pitchFamily="34" charset="0"/>
              </a:rPr>
              <a:t>a</a:t>
            </a:r>
            <a:r>
              <a:rPr lang="fr-FR" sz="2400" dirty="0">
                <a:effectLst/>
                <a:ea typeface="Calibri" panose="020F0502020204030204" pitchFamily="34" charset="0"/>
              </a:rPr>
              <a:t> moins d’importance dans les apprentissages des élèves que les savoir-faire des PE</a:t>
            </a:r>
          </a:p>
          <a:p>
            <a:pPr marL="457200" lvl="1" indent="0">
              <a:buNone/>
            </a:pPr>
            <a:endParaRPr lang="fr-FR" sz="2400" dirty="0"/>
          </a:p>
        </p:txBody>
      </p:sp>
      <p:sp>
        <p:nvSpPr>
          <p:cNvPr id="4" name="Titre 1">
            <a:extLst>
              <a:ext uri="{FF2B5EF4-FFF2-40B4-BE49-F238E27FC236}">
                <a16:creationId xmlns:a16="http://schemas.microsoft.com/office/drawing/2014/main" id="{96EE4000-941C-679B-1B11-552BB44AA342}"/>
              </a:ext>
            </a:extLst>
          </p:cNvPr>
          <p:cNvSpPr txBox="1">
            <a:spLocks/>
          </p:cNvSpPr>
          <p:nvPr/>
        </p:nvSpPr>
        <p:spPr>
          <a:xfrm>
            <a:off x="1522033" y="0"/>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5" name="Image 4">
            <a:extLst>
              <a:ext uri="{FF2B5EF4-FFF2-40B4-BE49-F238E27FC236}">
                <a16:creationId xmlns:a16="http://schemas.microsoft.com/office/drawing/2014/main" id="{777EFDC0-4421-5274-83A3-5689259A86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44695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1D2322-358A-FBB0-F355-20BB9F64C548}"/>
              </a:ext>
            </a:extLst>
          </p:cNvPr>
          <p:cNvSpPr>
            <a:spLocks noGrp="1"/>
          </p:cNvSpPr>
          <p:nvPr>
            <p:ph idx="1"/>
          </p:nvPr>
        </p:nvSpPr>
        <p:spPr>
          <a:xfrm>
            <a:off x="1451579" y="1495426"/>
            <a:ext cx="9291215" cy="4476750"/>
          </a:xfrm>
        </p:spPr>
        <p:txBody>
          <a:bodyPr>
            <a:normAutofit/>
          </a:bodyPr>
          <a:lstStyle/>
          <a:p>
            <a:r>
              <a:rPr lang="fr-FR" sz="1800" b="1" dirty="0">
                <a:effectLst/>
                <a:ea typeface="Times New Roman" panose="02020603050405020304" pitchFamily="18" charset="0"/>
              </a:rPr>
              <a:t>« À l’école élémentaire, sortir d’une doctrine de passage quasi systématique en classe supérieure et promouvoir les dispositifs de remédiation (stages de réussite, accompagnement personnalisé, tutorat) avant redoublement (Rentrée 2024). »</a:t>
            </a:r>
            <a:endParaRPr lang="fr-FR" sz="1800" dirty="0">
              <a:effectLst/>
              <a:ea typeface="Times New Roman" panose="02020603050405020304" pitchFamily="18" charset="0"/>
            </a:endParaRPr>
          </a:p>
          <a:p>
            <a:pPr lvl="1"/>
            <a:endParaRPr lang="fr-FR" dirty="0"/>
          </a:p>
          <a:p>
            <a:pPr lvl="1">
              <a:buFont typeface="Wingdings" panose="05000000000000000000" pitchFamily="2" charset="2"/>
              <a:buChar char="Ø"/>
            </a:pPr>
            <a:r>
              <a:rPr lang="fr-FR" dirty="0"/>
              <a:t>Suppression des dispositifs qui fonctionnaient : RASED, PDMQDC</a:t>
            </a:r>
          </a:p>
          <a:p>
            <a:pPr lvl="1">
              <a:buFont typeface="Wingdings" panose="05000000000000000000" pitchFamily="2" charset="2"/>
              <a:buChar char="Ø"/>
            </a:pPr>
            <a:r>
              <a:rPr lang="fr-FR" dirty="0"/>
              <a:t>Flatte une partie des équipes qui peuvent voir ça d’un bon œil</a:t>
            </a:r>
          </a:p>
          <a:p>
            <a:pPr lvl="1">
              <a:buFont typeface="Wingdings" panose="05000000000000000000" pitchFamily="2" charset="2"/>
              <a:buChar char="Ø"/>
            </a:pPr>
            <a:r>
              <a:rPr lang="fr-FR" dirty="0"/>
              <a:t>Fait mine de redonner de l’autorité aux enseignants via le redoublement, tout en leur enlevant ce qui relève de leur liberté pédagogique</a:t>
            </a:r>
          </a:p>
          <a:p>
            <a:pPr lvl="1">
              <a:buFont typeface="Wingdings" panose="05000000000000000000" pitchFamily="2" charset="2"/>
              <a:buChar char="Ø"/>
            </a:pPr>
            <a:r>
              <a:rPr lang="fr-FR" dirty="0"/>
              <a:t>L’équipe pédagogique  = l’inspecteur ou le chef d’établissement, mais pas les </a:t>
            </a:r>
            <a:r>
              <a:rPr lang="fr-FR" dirty="0" err="1"/>
              <a:t>enseignant.e.s</a:t>
            </a:r>
            <a:endParaRPr lang="fr-FR" dirty="0"/>
          </a:p>
          <a:p>
            <a:pPr lvl="2"/>
            <a:r>
              <a:rPr lang="fr-FR" dirty="0"/>
              <a:t> Sinon cela pourrait coûter trop cher au budget du ministère</a:t>
            </a:r>
          </a:p>
        </p:txBody>
      </p:sp>
      <p:sp>
        <p:nvSpPr>
          <p:cNvPr id="7" name="Titre 1">
            <a:extLst>
              <a:ext uri="{FF2B5EF4-FFF2-40B4-BE49-F238E27FC236}">
                <a16:creationId xmlns:a16="http://schemas.microsoft.com/office/drawing/2014/main" id="{CD8B6D53-A911-DE0E-FD67-6CB229CCE9F4}"/>
              </a:ext>
            </a:extLst>
          </p:cNvPr>
          <p:cNvSpPr txBox="1">
            <a:spLocks/>
          </p:cNvSpPr>
          <p:nvPr/>
        </p:nvSpPr>
        <p:spPr>
          <a:xfrm>
            <a:off x="1474408" y="614019"/>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4" name="Image 3">
            <a:extLst>
              <a:ext uri="{FF2B5EF4-FFF2-40B4-BE49-F238E27FC236}">
                <a16:creationId xmlns:a16="http://schemas.microsoft.com/office/drawing/2014/main" id="{DC906C6E-F090-A147-8831-84291E25B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84899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23DD608-2E1D-C5B0-E5A3-BB7BB7936D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id="{73B38B2D-DE8D-C7AD-14BD-E3181E8B3A66}"/>
              </a:ext>
            </a:extLst>
          </p:cNvPr>
          <p:cNvSpPr>
            <a:spLocks noGrp="1"/>
          </p:cNvSpPr>
          <p:nvPr>
            <p:ph type="title"/>
          </p:nvPr>
        </p:nvSpPr>
        <p:spPr>
          <a:xfrm>
            <a:off x="1451579" y="90144"/>
            <a:ext cx="9291215" cy="1049235"/>
          </a:xfrm>
        </p:spPr>
        <p:txBody>
          <a:bodyPr/>
          <a:lstStyle/>
          <a:p>
            <a:r>
              <a:rPr lang="fr-FR" dirty="0"/>
              <a:t>Primaire et collège</a:t>
            </a:r>
          </a:p>
        </p:txBody>
      </p:sp>
      <p:sp>
        <p:nvSpPr>
          <p:cNvPr id="3" name="Espace réservé du contenu 2">
            <a:extLst>
              <a:ext uri="{FF2B5EF4-FFF2-40B4-BE49-F238E27FC236}">
                <a16:creationId xmlns:a16="http://schemas.microsoft.com/office/drawing/2014/main" id="{5E8EEEE9-1F5B-FB27-3B03-196ABF97862F}"/>
              </a:ext>
            </a:extLst>
          </p:cNvPr>
          <p:cNvSpPr>
            <a:spLocks noGrp="1"/>
          </p:cNvSpPr>
          <p:nvPr>
            <p:ph idx="1"/>
          </p:nvPr>
        </p:nvSpPr>
        <p:spPr>
          <a:xfrm>
            <a:off x="1451579" y="1028700"/>
            <a:ext cx="9291215" cy="4437645"/>
          </a:xfrm>
        </p:spPr>
        <p:txBody>
          <a:bodyPr>
            <a:noAutofit/>
          </a:bodyPr>
          <a:lstStyle/>
          <a:p>
            <a:r>
              <a:rPr lang="fr-FR" sz="1800" b="1" dirty="0">
                <a:effectLst/>
                <a:ea typeface="Times New Roman" panose="02020603050405020304" pitchFamily="18" charset="0"/>
              </a:rPr>
              <a:t>« Rendre le dernier mot aux professeurs pour la prescription de dispositifs de remédiation et le redoublement des élèves au début 2024. »</a:t>
            </a:r>
            <a:endParaRPr lang="fr-FR" sz="1800" b="1" dirty="0">
              <a:ea typeface="Times New Roman" panose="02020603050405020304" pitchFamily="18" charset="0"/>
            </a:endParaRPr>
          </a:p>
          <a:p>
            <a:pPr lvl="1">
              <a:buFont typeface="Wingdings" panose="05000000000000000000" pitchFamily="2" charset="2"/>
              <a:buChar char="Ø"/>
            </a:pPr>
            <a:r>
              <a:rPr lang="fr-FR" dirty="0"/>
              <a:t>Beaucoup de recherches montrent que redoublement = inefficace et facteur de décrochage (rapport du CNESCO 2015)</a:t>
            </a:r>
          </a:p>
          <a:p>
            <a:pPr lvl="1">
              <a:buFont typeface="Wingdings" panose="05000000000000000000" pitchFamily="2" charset="2"/>
              <a:buChar char="Ø"/>
            </a:pPr>
            <a:r>
              <a:rPr lang="fr-FR" kern="100" dirty="0">
                <a:ea typeface="Calibri" panose="020F0502020204030204" pitchFamily="34" charset="0"/>
                <a:cs typeface="Times New Roman" panose="02020603050405020304" pitchFamily="18" charset="0"/>
              </a:rPr>
              <a:t>Redoublement = procédé de répétition à l’identique, alors que le plus souvent les difficultés sont ciblées (conjoncturelles, sur des matières des domaines ou des compétences précises)</a:t>
            </a:r>
            <a:endParaRPr lang="fr-FR" dirty="0"/>
          </a:p>
          <a:p>
            <a:pPr lvl="1">
              <a:buFont typeface="Wingdings" panose="05000000000000000000" pitchFamily="2" charset="2"/>
              <a:buChar char="Ø"/>
            </a:pPr>
            <a:r>
              <a:rPr lang="fr-FR" kern="100" dirty="0">
                <a:ea typeface="Calibri" panose="020F0502020204030204" pitchFamily="34" charset="0"/>
                <a:cs typeface="Times New Roman" panose="02020603050405020304" pitchFamily="18" charset="0"/>
              </a:rPr>
              <a:t>Rabaisse l’estime de soi qui est pourtant une question fondamentale dans la réussite scolaire</a:t>
            </a:r>
            <a:endParaRPr lang="fr-FR" dirty="0"/>
          </a:p>
          <a:p>
            <a:pPr lvl="1">
              <a:buFont typeface="Wingdings" panose="05000000000000000000" pitchFamily="2" charset="2"/>
              <a:buChar char="Ø"/>
            </a:pPr>
            <a:r>
              <a:rPr lang="fr-FR" dirty="0"/>
              <a:t>Effet néfaste sur la scolarité future après redoublement </a:t>
            </a:r>
          </a:p>
          <a:p>
            <a:pPr lvl="2">
              <a:buFont typeface="Wingdings" panose="05000000000000000000" pitchFamily="2" charset="2"/>
              <a:buChar char="§"/>
            </a:pPr>
            <a:r>
              <a:rPr lang="fr-FR" dirty="0"/>
              <a:t>PISA recommande d’abandonner le redoublement</a:t>
            </a:r>
          </a:p>
          <a:p>
            <a:pPr lvl="2">
              <a:buFont typeface="Wingdings" panose="05000000000000000000" pitchFamily="2" charset="2"/>
              <a:buChar char="§"/>
            </a:pPr>
            <a:r>
              <a:rPr lang="fr-FR" dirty="0"/>
              <a:t>Constitue un coût qu’il n’est pas en mesure de financer</a:t>
            </a:r>
          </a:p>
          <a:p>
            <a:pPr lvl="1">
              <a:buFont typeface="Wingdings" panose="05000000000000000000" pitchFamily="2" charset="2"/>
              <a:buChar char="Ø"/>
            </a:pPr>
            <a:endParaRPr lang="fr-FR" dirty="0"/>
          </a:p>
        </p:txBody>
      </p:sp>
    </p:spTree>
    <p:extLst>
      <p:ext uri="{BB962C8B-B14F-4D97-AF65-F5344CB8AC3E}">
        <p14:creationId xmlns:p14="http://schemas.microsoft.com/office/powerpoint/2010/main" val="4669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DEC6D0-F1B7-0496-708A-F3610C64A50F}"/>
              </a:ext>
            </a:extLst>
          </p:cNvPr>
          <p:cNvSpPr>
            <a:spLocks noGrp="1"/>
          </p:cNvSpPr>
          <p:nvPr>
            <p:ph type="title"/>
          </p:nvPr>
        </p:nvSpPr>
        <p:spPr/>
        <p:txBody>
          <a:bodyPr/>
          <a:lstStyle/>
          <a:p>
            <a:r>
              <a:rPr lang="fr-FR" dirty="0"/>
              <a:t>Primaire et collège</a:t>
            </a:r>
          </a:p>
        </p:txBody>
      </p:sp>
      <p:sp>
        <p:nvSpPr>
          <p:cNvPr id="3" name="Espace réservé du contenu 2">
            <a:extLst>
              <a:ext uri="{FF2B5EF4-FFF2-40B4-BE49-F238E27FC236}">
                <a16:creationId xmlns:a16="http://schemas.microsoft.com/office/drawing/2014/main" id="{2127EFB3-5555-9992-7EA0-D2038F18FC74}"/>
              </a:ext>
            </a:extLst>
          </p:cNvPr>
          <p:cNvSpPr>
            <a:spLocks noGrp="1"/>
          </p:cNvSpPr>
          <p:nvPr>
            <p:ph idx="1"/>
          </p:nvPr>
        </p:nvSpPr>
        <p:spPr>
          <a:xfrm>
            <a:off x="1451579" y="2015732"/>
            <a:ext cx="9291215" cy="4037749"/>
          </a:xfrm>
        </p:spPr>
        <p:txBody>
          <a:bodyPr/>
          <a:lstStyle/>
          <a:p>
            <a:r>
              <a:rPr lang="fr-FR" sz="1800" b="1" dirty="0">
                <a:effectLst/>
                <a:ea typeface="Times New Roman" panose="02020603050405020304" pitchFamily="18" charset="0"/>
              </a:rPr>
              <a:t>« Dès la rentrée 2024 et à chaque rentrée scolaire (en novembre, après les évaluations), tous les professeurs se verront adresser individuellement l’ensemble des informations permettant de situer les résultats de leurs élèves au niveau de l’établissement et de l’académie pour leur permettre de les situer. »</a:t>
            </a:r>
            <a:endParaRPr lang="fr-FR" sz="1800" dirty="0">
              <a:effectLst/>
              <a:ea typeface="Times New Roman" panose="02020603050405020304" pitchFamily="18" charset="0"/>
            </a:endParaRPr>
          </a:p>
          <a:p>
            <a:pPr lvl="1">
              <a:buFont typeface="Wingdings" panose="05000000000000000000" pitchFamily="2" charset="2"/>
              <a:buChar char="Ø"/>
            </a:pPr>
            <a:endParaRPr lang="fr-FR" dirty="0"/>
          </a:p>
          <a:p>
            <a:pPr lvl="1">
              <a:buFont typeface="Wingdings" panose="05000000000000000000" pitchFamily="2" charset="2"/>
              <a:buChar char="Ø"/>
            </a:pPr>
            <a:r>
              <a:rPr lang="fr-FR" dirty="0"/>
              <a:t>Généralisation des tests tout au long de l’année</a:t>
            </a:r>
          </a:p>
          <a:p>
            <a:pPr lvl="1">
              <a:buFont typeface="Wingdings" panose="05000000000000000000" pitchFamily="2" charset="2"/>
              <a:buChar char="Ø"/>
            </a:pPr>
            <a:r>
              <a:rPr lang="fr-FR" dirty="0"/>
              <a:t>Mise sous pression systématisée, dès le plus jeune âge et à tous les niveaux de la scolarité</a:t>
            </a:r>
          </a:p>
        </p:txBody>
      </p:sp>
      <p:pic>
        <p:nvPicPr>
          <p:cNvPr id="4" name="Image 3">
            <a:extLst>
              <a:ext uri="{FF2B5EF4-FFF2-40B4-BE49-F238E27FC236}">
                <a16:creationId xmlns:a16="http://schemas.microsoft.com/office/drawing/2014/main" id="{37759441-7BEB-50C7-9269-BEA369932B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4972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39C1D-5C14-159E-4C76-58B0841984AA}"/>
              </a:ext>
            </a:extLst>
          </p:cNvPr>
          <p:cNvSpPr>
            <a:spLocks noGrp="1"/>
          </p:cNvSpPr>
          <p:nvPr>
            <p:ph type="title"/>
          </p:nvPr>
        </p:nvSpPr>
        <p:spPr/>
        <p:txBody>
          <a:bodyPr/>
          <a:lstStyle/>
          <a:p>
            <a:pPr algn="ctr"/>
            <a:r>
              <a:rPr lang="fr-FR" dirty="0"/>
              <a:t>Au collège :</a:t>
            </a:r>
          </a:p>
        </p:txBody>
      </p:sp>
      <p:sp>
        <p:nvSpPr>
          <p:cNvPr id="3" name="Espace réservé du contenu 2">
            <a:extLst>
              <a:ext uri="{FF2B5EF4-FFF2-40B4-BE49-F238E27FC236}">
                <a16:creationId xmlns:a16="http://schemas.microsoft.com/office/drawing/2014/main" id="{B3CAC5EF-7297-EC6E-AE4E-4898BB9C769A}"/>
              </a:ext>
            </a:extLst>
          </p:cNvPr>
          <p:cNvSpPr>
            <a:spLocks noGrp="1"/>
          </p:cNvSpPr>
          <p:nvPr>
            <p:ph idx="1"/>
          </p:nvPr>
        </p:nvSpPr>
        <p:spPr>
          <a:xfrm>
            <a:off x="1251554" y="2000250"/>
            <a:ext cx="10207021" cy="4285245"/>
          </a:xfrm>
        </p:spPr>
        <p:txBody>
          <a:bodyPr>
            <a:normAutofit/>
          </a:bodyPr>
          <a:lstStyle/>
          <a:p>
            <a:r>
              <a:rPr lang="fr-FR" dirty="0"/>
              <a:t>Imposition de 3 groupes de niveau</a:t>
            </a:r>
          </a:p>
          <a:p>
            <a:pPr lvl="1">
              <a:buFont typeface="Wingdings" panose="05000000000000000000" pitchFamily="2" charset="2"/>
              <a:buChar char="Ø"/>
            </a:pPr>
            <a:r>
              <a:rPr lang="fr-FR" dirty="0"/>
              <a:t>Rentrée 2024 : 6</a:t>
            </a:r>
            <a:r>
              <a:rPr lang="fr-FR" baseline="30000" dirty="0"/>
              <a:t>e</a:t>
            </a:r>
            <a:r>
              <a:rPr lang="fr-FR" dirty="0"/>
              <a:t> et 5</a:t>
            </a:r>
            <a:r>
              <a:rPr lang="fr-FR" baseline="30000" dirty="0"/>
              <a:t>e</a:t>
            </a:r>
            <a:endParaRPr lang="fr-FR" dirty="0"/>
          </a:p>
          <a:p>
            <a:pPr lvl="1">
              <a:buFont typeface="Wingdings" panose="05000000000000000000" pitchFamily="2" charset="2"/>
              <a:buChar char="Ø"/>
            </a:pPr>
            <a:r>
              <a:rPr lang="fr-FR" dirty="0"/>
              <a:t>Rentrée 2025 : 4</a:t>
            </a:r>
            <a:r>
              <a:rPr lang="fr-FR" baseline="30000" dirty="0"/>
              <a:t>e</a:t>
            </a:r>
            <a:r>
              <a:rPr lang="fr-FR" dirty="0"/>
              <a:t> et 3</a:t>
            </a:r>
            <a:r>
              <a:rPr lang="fr-FR" baseline="30000" dirty="0"/>
              <a:t>e</a:t>
            </a:r>
            <a:endParaRPr lang="fr-FR" dirty="0"/>
          </a:p>
          <a:p>
            <a:pPr lvl="1">
              <a:buFont typeface="Wingdings" panose="05000000000000000000" pitchFamily="2" charset="2"/>
              <a:buChar char="Ø"/>
            </a:pPr>
            <a:endParaRPr lang="fr-FR" dirty="0"/>
          </a:p>
          <a:p>
            <a:pPr lvl="1">
              <a:buFont typeface="Wingdings" panose="05000000000000000000" pitchFamily="2" charset="2"/>
              <a:buChar char="Ø"/>
            </a:pPr>
            <a:r>
              <a:rPr lang="fr-FR" dirty="0"/>
              <a:t>« Taux d’encadrement modulaire en fonction des besoins »</a:t>
            </a:r>
          </a:p>
          <a:p>
            <a:pPr lvl="1">
              <a:buFont typeface="Wingdings" panose="05000000000000000000" pitchFamily="2" charset="2"/>
              <a:buChar char="Ø"/>
            </a:pPr>
            <a:r>
              <a:rPr lang="fr-FR" dirty="0"/>
              <a:t>Inscription dans les groupes en fonction des résultats aux évaluations nationales</a:t>
            </a:r>
          </a:p>
          <a:p>
            <a:pPr lvl="2">
              <a:buFont typeface="Wingdings" panose="05000000000000000000" pitchFamily="2" charset="2"/>
              <a:buChar char="§"/>
            </a:pPr>
            <a:r>
              <a:rPr lang="fr-FR" dirty="0"/>
              <a:t>Groupes de niveaux = décrochage des élèves les plus en difficulté</a:t>
            </a:r>
          </a:p>
          <a:p>
            <a:pPr lvl="2">
              <a:buFont typeface="Wingdings" panose="05000000000000000000" pitchFamily="2" charset="2"/>
              <a:buChar char="§"/>
            </a:pPr>
            <a:r>
              <a:rPr lang="fr-FR" dirty="0"/>
              <a:t>Consacre la culture de la compétition au détriment de la coopération</a:t>
            </a:r>
          </a:p>
          <a:p>
            <a:pPr lvl="2">
              <a:buFont typeface="Wingdings" panose="05000000000000000000" pitchFamily="2" charset="2"/>
              <a:buChar char="§"/>
            </a:pPr>
            <a:r>
              <a:rPr lang="fr-FR" dirty="0"/>
              <a:t>La différenciation pédagogique nécessite des moyens, et non une séparation des élèves</a:t>
            </a:r>
          </a:p>
        </p:txBody>
      </p:sp>
      <p:pic>
        <p:nvPicPr>
          <p:cNvPr id="4" name="Image 3">
            <a:extLst>
              <a:ext uri="{FF2B5EF4-FFF2-40B4-BE49-F238E27FC236}">
                <a16:creationId xmlns:a16="http://schemas.microsoft.com/office/drawing/2014/main" id="{B01EB968-E521-EEC7-705A-AD60977FD0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03979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9BCEAE-EAC8-5B09-E839-4F7CABA809BF}"/>
              </a:ext>
            </a:extLst>
          </p:cNvPr>
          <p:cNvSpPr>
            <a:spLocks noGrp="1"/>
          </p:cNvSpPr>
          <p:nvPr>
            <p:ph type="title"/>
          </p:nvPr>
        </p:nvSpPr>
        <p:spPr/>
        <p:txBody>
          <a:bodyPr/>
          <a:lstStyle/>
          <a:p>
            <a:r>
              <a:rPr lang="fr-FR" dirty="0"/>
              <a:t>Collège</a:t>
            </a:r>
          </a:p>
        </p:txBody>
      </p:sp>
      <p:sp>
        <p:nvSpPr>
          <p:cNvPr id="3" name="Espace réservé du contenu 2">
            <a:extLst>
              <a:ext uri="{FF2B5EF4-FFF2-40B4-BE49-F238E27FC236}">
                <a16:creationId xmlns:a16="http://schemas.microsoft.com/office/drawing/2014/main" id="{A2225945-0A98-8EFF-A204-2EC6B4D5DA35}"/>
              </a:ext>
            </a:extLst>
          </p:cNvPr>
          <p:cNvSpPr>
            <a:spLocks noGrp="1"/>
          </p:cNvSpPr>
          <p:nvPr>
            <p:ph idx="1"/>
          </p:nvPr>
        </p:nvSpPr>
        <p:spPr/>
        <p:txBody>
          <a:bodyPr/>
          <a:lstStyle/>
          <a:p>
            <a:r>
              <a:rPr lang="fr-FR" dirty="0"/>
              <a:t>Classes et </a:t>
            </a:r>
            <a:r>
              <a:rPr lang="fr-FR" dirty="0" err="1"/>
              <a:t>enseignant.e.s</a:t>
            </a:r>
            <a:r>
              <a:rPr lang="fr-FR" dirty="0"/>
              <a:t> de lettres et maths en barrette :</a:t>
            </a:r>
          </a:p>
          <a:p>
            <a:pPr lvl="1">
              <a:buFont typeface="Wingdings" panose="05000000000000000000" pitchFamily="2" charset="2"/>
              <a:buChar char="Ø"/>
            </a:pPr>
            <a:r>
              <a:rPr lang="fr-FR" dirty="0"/>
              <a:t>Emploi du temps dégradés</a:t>
            </a:r>
          </a:p>
          <a:p>
            <a:pPr lvl="1">
              <a:buFont typeface="Wingdings" panose="05000000000000000000" pitchFamily="2" charset="2"/>
              <a:buChar char="Ø"/>
            </a:pPr>
            <a:r>
              <a:rPr lang="fr-FR" dirty="0"/>
              <a:t>Eclatement du groupe classe (conséquences négatives au lycée depuis réforme Blanquer) </a:t>
            </a:r>
          </a:p>
          <a:p>
            <a:pPr lvl="1">
              <a:buFont typeface="Wingdings" panose="05000000000000000000" pitchFamily="2" charset="2"/>
              <a:buChar char="Ø"/>
            </a:pPr>
            <a:endParaRPr lang="fr-FR" dirty="0"/>
          </a:p>
          <a:p>
            <a:pPr lvl="1">
              <a:buFont typeface="Wingdings" panose="05000000000000000000" pitchFamily="2" charset="2"/>
              <a:buChar char="Ø"/>
            </a:pPr>
            <a:r>
              <a:rPr lang="fr-FR" dirty="0"/>
              <a:t>« Pas plus de 15 dans le groupe le plus en difficulté »</a:t>
            </a:r>
          </a:p>
          <a:p>
            <a:pPr lvl="2"/>
            <a:r>
              <a:rPr lang="fr-FR" dirty="0"/>
              <a:t>Avec quels moyens, alors que la loi de programmation 2023-2027 fixe une stabilité budgétaire pour l’Education nationale</a:t>
            </a:r>
          </a:p>
        </p:txBody>
      </p:sp>
      <p:pic>
        <p:nvPicPr>
          <p:cNvPr id="4" name="Image 3">
            <a:extLst>
              <a:ext uri="{FF2B5EF4-FFF2-40B4-BE49-F238E27FC236}">
                <a16:creationId xmlns:a16="http://schemas.microsoft.com/office/drawing/2014/main" id="{11FF7C59-B09B-8504-0790-862FE89D0B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43424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54EC3E-411E-8FDA-8996-EC1CEE830577}"/>
              </a:ext>
            </a:extLst>
          </p:cNvPr>
          <p:cNvSpPr>
            <a:spLocks noGrp="1"/>
          </p:cNvSpPr>
          <p:nvPr>
            <p:ph type="title"/>
          </p:nvPr>
        </p:nvSpPr>
        <p:spPr/>
        <p:txBody>
          <a:bodyPr/>
          <a:lstStyle/>
          <a:p>
            <a:r>
              <a:rPr lang="fr-FR" dirty="0"/>
              <a:t>Au Collège</a:t>
            </a:r>
          </a:p>
        </p:txBody>
      </p:sp>
      <p:sp>
        <p:nvSpPr>
          <p:cNvPr id="3" name="Espace réservé du contenu 2">
            <a:extLst>
              <a:ext uri="{FF2B5EF4-FFF2-40B4-BE49-F238E27FC236}">
                <a16:creationId xmlns:a16="http://schemas.microsoft.com/office/drawing/2014/main" id="{428826E0-0A0B-806E-E7CF-8978B9692E47}"/>
              </a:ext>
            </a:extLst>
          </p:cNvPr>
          <p:cNvSpPr>
            <a:spLocks noGrp="1"/>
          </p:cNvSpPr>
          <p:nvPr>
            <p:ph idx="1"/>
          </p:nvPr>
        </p:nvSpPr>
        <p:spPr/>
        <p:txBody>
          <a:bodyPr/>
          <a:lstStyle/>
          <a:p>
            <a:r>
              <a:rPr lang="fr-FR" dirty="0"/>
              <a:t>Réforme du DNB</a:t>
            </a:r>
          </a:p>
          <a:p>
            <a:pPr marL="0" indent="0">
              <a:buNone/>
            </a:pPr>
            <a:endParaRPr lang="fr-FR" dirty="0"/>
          </a:p>
          <a:p>
            <a:pPr lvl="1">
              <a:buFont typeface="Wingdings" panose="05000000000000000000" pitchFamily="2" charset="2"/>
              <a:buChar char="Ø"/>
            </a:pPr>
            <a:r>
              <a:rPr lang="fr-FR" dirty="0"/>
              <a:t>Un diplôme dont l’obtention devient obligatoire pour l’entrée au lycée !</a:t>
            </a:r>
          </a:p>
          <a:p>
            <a:pPr lvl="1">
              <a:buFont typeface="Wingdings" panose="05000000000000000000" pitchFamily="2" charset="2"/>
              <a:buChar char="Ø"/>
            </a:pPr>
            <a:r>
              <a:rPr lang="fr-FR" dirty="0"/>
              <a:t>Examen qui peut verrouiller la suite des études</a:t>
            </a:r>
          </a:p>
          <a:p>
            <a:pPr lvl="1">
              <a:buFont typeface="Wingdings" panose="05000000000000000000" pitchFamily="2" charset="2"/>
              <a:buChar char="Ø"/>
            </a:pPr>
            <a:r>
              <a:rPr lang="fr-FR" dirty="0"/>
              <a:t>Pression des familles sera plus forte sur le contrôle continu</a:t>
            </a:r>
          </a:p>
          <a:p>
            <a:pPr lvl="1"/>
            <a:endParaRPr lang="fr-FR" dirty="0"/>
          </a:p>
        </p:txBody>
      </p:sp>
      <p:pic>
        <p:nvPicPr>
          <p:cNvPr id="4" name="Image 3">
            <a:extLst>
              <a:ext uri="{FF2B5EF4-FFF2-40B4-BE49-F238E27FC236}">
                <a16:creationId xmlns:a16="http://schemas.microsoft.com/office/drawing/2014/main" id="{B967B9DD-4F3C-0A56-8D21-215573AD1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1085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7A3E766-2EAB-F01F-1611-4752CCDDC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id="{E2D58BEB-C23E-326C-8F7D-FDF5ABBC2D85}"/>
              </a:ext>
            </a:extLst>
          </p:cNvPr>
          <p:cNvSpPr>
            <a:spLocks noGrp="1"/>
          </p:cNvSpPr>
          <p:nvPr>
            <p:ph type="title"/>
          </p:nvPr>
        </p:nvSpPr>
        <p:spPr>
          <a:xfrm>
            <a:off x="1450391" y="0"/>
            <a:ext cx="9291215" cy="1049235"/>
          </a:xfrm>
        </p:spPr>
        <p:txBody>
          <a:bodyPr/>
          <a:lstStyle/>
          <a:p>
            <a:pPr algn="ctr"/>
            <a:r>
              <a:rPr lang="fr-FR" dirty="0"/>
              <a:t>UN ANCRAGE IDEOLOGIQUE REACTIONNAIRE</a:t>
            </a:r>
          </a:p>
        </p:txBody>
      </p:sp>
      <p:sp>
        <p:nvSpPr>
          <p:cNvPr id="4" name="Espace réservé du contenu 2">
            <a:extLst>
              <a:ext uri="{FF2B5EF4-FFF2-40B4-BE49-F238E27FC236}">
                <a16:creationId xmlns:a16="http://schemas.microsoft.com/office/drawing/2014/main" id="{35DCF779-C064-C57F-A300-85E8BF7811EB}"/>
              </a:ext>
            </a:extLst>
          </p:cNvPr>
          <p:cNvSpPr txBox="1">
            <a:spLocks/>
          </p:cNvSpPr>
          <p:nvPr/>
        </p:nvSpPr>
        <p:spPr>
          <a:xfrm>
            <a:off x="838198" y="1704181"/>
            <a:ext cx="10515600" cy="3971925"/>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ct val="107000"/>
              </a:lnSpc>
              <a:spcAft>
                <a:spcPts val="800"/>
              </a:spcAft>
              <a:buFont typeface="Wingdings" panose="05000000000000000000" pitchFamily="2" charset="2"/>
              <a:buChar char="Ø"/>
            </a:pPr>
            <a:r>
              <a:rPr lang="fr-FR" sz="2200" i="1" kern="100" dirty="0">
                <a:ea typeface="Calibri" panose="020F0502020204030204" pitchFamily="34" charset="0"/>
                <a:cs typeface="Times New Roman" panose="02020603050405020304" pitchFamily="18" charset="0"/>
              </a:rPr>
              <a:t> G. Attal  considère que : « les Français qui payent des</a:t>
            </a:r>
            <a:r>
              <a:rPr lang="fr-FR" sz="2200" kern="100" dirty="0">
                <a:ea typeface="Calibri" panose="020F0502020204030204" pitchFamily="34" charset="0"/>
                <a:cs typeface="Times New Roman" panose="02020603050405020304" pitchFamily="18" charset="0"/>
              </a:rPr>
              <a:t> Impôts</a:t>
            </a:r>
            <a:r>
              <a:rPr lang="fr-FR" sz="2200" i="1" kern="100" dirty="0">
                <a:ea typeface="Calibri" panose="020F0502020204030204" pitchFamily="34" charset="0"/>
                <a:cs typeface="Times New Roman" panose="02020603050405020304" pitchFamily="18" charset="0"/>
              </a:rPr>
              <a:t> veulent un retour sur </a:t>
            </a:r>
            <a:r>
              <a:rPr lang="fr-FR" sz="2200" kern="100" dirty="0">
                <a:ea typeface="Calibri" panose="020F0502020204030204" pitchFamily="34" charset="0"/>
                <a:cs typeface="Times New Roman" panose="02020603050405020304" pitchFamily="18" charset="0"/>
              </a:rPr>
              <a:t>investissement »</a:t>
            </a:r>
          </a:p>
          <a:p>
            <a:pPr>
              <a:lnSpc>
                <a:spcPct val="107000"/>
              </a:lnSpc>
              <a:spcAft>
                <a:spcPts val="800"/>
              </a:spcAft>
              <a:buFont typeface="Wingdings" panose="05000000000000000000" pitchFamily="2" charset="2"/>
              <a:buChar char="Ø"/>
            </a:pPr>
            <a:r>
              <a:rPr lang="fr-FR" sz="2200" kern="100" dirty="0">
                <a:ea typeface="Calibri" panose="020F0502020204030204" pitchFamily="34" charset="0"/>
                <a:cs typeface="Times New Roman" panose="02020603050405020304" pitchFamily="18" charset="0"/>
              </a:rPr>
              <a:t> S’adresse aux  </a:t>
            </a:r>
            <a:r>
              <a:rPr lang="fr-FR" sz="2200" dirty="0">
                <a:ea typeface="Calibri" panose="020F0502020204030204" pitchFamily="34" charset="0"/>
              </a:rPr>
              <a:t>"Français des classes moyennes qui, par leur travail, financent le fonctionnement de nos services publics". </a:t>
            </a:r>
          </a:p>
          <a:p>
            <a:pPr lvl="1"/>
            <a:r>
              <a:rPr lang="fr-FR" sz="2200" dirty="0"/>
              <a:t>Fait croire fallacieusement que ce ne sont que les riches qui contribuent au financement du service public.</a:t>
            </a:r>
          </a:p>
        </p:txBody>
      </p:sp>
    </p:spTree>
    <p:extLst>
      <p:ext uri="{BB962C8B-B14F-4D97-AF65-F5344CB8AC3E}">
        <p14:creationId xmlns:p14="http://schemas.microsoft.com/office/powerpoint/2010/main" val="129154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A6365-9ECD-3EE9-C634-611BF7002E29}"/>
              </a:ext>
            </a:extLst>
          </p:cNvPr>
          <p:cNvSpPr>
            <a:spLocks noGrp="1"/>
          </p:cNvSpPr>
          <p:nvPr>
            <p:ph type="title"/>
          </p:nvPr>
        </p:nvSpPr>
        <p:spPr/>
        <p:txBody>
          <a:bodyPr/>
          <a:lstStyle/>
          <a:p>
            <a:r>
              <a:rPr lang="fr-FR" dirty="0"/>
              <a:t>Dès la classe de seconde</a:t>
            </a:r>
          </a:p>
        </p:txBody>
      </p:sp>
      <p:sp>
        <p:nvSpPr>
          <p:cNvPr id="3" name="Espace réservé du contenu 2">
            <a:extLst>
              <a:ext uri="{FF2B5EF4-FFF2-40B4-BE49-F238E27FC236}">
                <a16:creationId xmlns:a16="http://schemas.microsoft.com/office/drawing/2014/main" id="{77CCC512-F4AA-47C1-CD90-A826FDA12606}"/>
              </a:ext>
            </a:extLst>
          </p:cNvPr>
          <p:cNvSpPr>
            <a:spLocks noGrp="1"/>
          </p:cNvSpPr>
          <p:nvPr>
            <p:ph idx="1"/>
          </p:nvPr>
        </p:nvSpPr>
        <p:spPr/>
        <p:txBody>
          <a:bodyPr>
            <a:normAutofit lnSpcReduction="10000"/>
          </a:bodyPr>
          <a:lstStyle/>
          <a:p>
            <a:r>
              <a:rPr lang="fr-FR" dirty="0"/>
              <a:t>Possibilité d’ouvrir une session </a:t>
            </a:r>
            <a:r>
              <a:rPr lang="fr-FR" dirty="0" err="1"/>
              <a:t>Parcoursup</a:t>
            </a:r>
            <a:endParaRPr lang="fr-FR" dirty="0"/>
          </a:p>
          <a:p>
            <a:pPr marL="0" indent="0">
              <a:buNone/>
            </a:pPr>
            <a:endParaRPr lang="fr-FR" dirty="0"/>
          </a:p>
          <a:p>
            <a:pPr lvl="1">
              <a:buFont typeface="Wingdings" panose="05000000000000000000" pitchFamily="2" charset="2"/>
              <a:buChar char="Ø"/>
            </a:pPr>
            <a:r>
              <a:rPr lang="fr-FR" sz="2000" dirty="0"/>
              <a:t>Pression supplémentaire encore plus tôt</a:t>
            </a:r>
          </a:p>
          <a:p>
            <a:pPr lvl="1">
              <a:buFont typeface="Wingdings" panose="05000000000000000000" pitchFamily="2" charset="2"/>
              <a:buChar char="Ø"/>
            </a:pPr>
            <a:r>
              <a:rPr lang="fr-FR" sz="2000" dirty="0"/>
              <a:t>Projet d’orientation qui enferme plus tôt les élèves</a:t>
            </a:r>
          </a:p>
          <a:p>
            <a:pPr lvl="1">
              <a:buFont typeface="Wingdings" panose="05000000000000000000" pitchFamily="2" charset="2"/>
              <a:buChar char="Ø"/>
            </a:pPr>
            <a:r>
              <a:rPr lang="fr-FR" sz="2000" dirty="0"/>
              <a:t>Nie le problème principal dans l’enseignement sup :</a:t>
            </a:r>
          </a:p>
          <a:p>
            <a:pPr marL="457200" lvl="1" indent="0">
              <a:buNone/>
            </a:pPr>
            <a:endParaRPr lang="fr-FR" sz="2000" dirty="0"/>
          </a:p>
          <a:p>
            <a:pPr lvl="2">
              <a:buFont typeface="Wingdings" panose="05000000000000000000" pitchFamily="2" charset="2"/>
              <a:buChar char="§"/>
            </a:pPr>
            <a:r>
              <a:rPr lang="fr-FR" sz="2000" dirty="0"/>
              <a:t>Des filières avec de – en – de place</a:t>
            </a:r>
          </a:p>
          <a:p>
            <a:pPr lvl="2">
              <a:buFont typeface="Wingdings" panose="05000000000000000000" pitchFamily="2" charset="2"/>
              <a:buChar char="§"/>
            </a:pPr>
            <a:r>
              <a:rPr lang="fr-FR" sz="2000" dirty="0"/>
              <a:t>Des filières de plus en plus sélectives</a:t>
            </a:r>
          </a:p>
        </p:txBody>
      </p:sp>
      <p:pic>
        <p:nvPicPr>
          <p:cNvPr id="4" name="Image 3">
            <a:extLst>
              <a:ext uri="{FF2B5EF4-FFF2-40B4-BE49-F238E27FC236}">
                <a16:creationId xmlns:a16="http://schemas.microsoft.com/office/drawing/2014/main" id="{C7DC2A2B-894C-2D07-522C-2E609C1C7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22041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73506EF-D5EA-BB69-DAD6-5C36F7E471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
        <p:nvSpPr>
          <p:cNvPr id="2" name="Titre 1">
            <a:extLst>
              <a:ext uri="{FF2B5EF4-FFF2-40B4-BE49-F238E27FC236}">
                <a16:creationId xmlns:a16="http://schemas.microsoft.com/office/drawing/2014/main" id="{548B35C1-24A3-E6CD-FF82-4EB7669722BE}"/>
              </a:ext>
            </a:extLst>
          </p:cNvPr>
          <p:cNvSpPr>
            <a:spLocks noGrp="1"/>
          </p:cNvSpPr>
          <p:nvPr>
            <p:ph type="title"/>
          </p:nvPr>
        </p:nvSpPr>
        <p:spPr/>
        <p:txBody>
          <a:bodyPr/>
          <a:lstStyle/>
          <a:p>
            <a:r>
              <a:rPr lang="fr-FR" dirty="0"/>
              <a:t>Utilisation de l’intelligence artificielle</a:t>
            </a:r>
          </a:p>
        </p:txBody>
      </p:sp>
      <p:sp>
        <p:nvSpPr>
          <p:cNvPr id="3" name="Espace réservé du contenu 2">
            <a:extLst>
              <a:ext uri="{FF2B5EF4-FFF2-40B4-BE49-F238E27FC236}">
                <a16:creationId xmlns:a16="http://schemas.microsoft.com/office/drawing/2014/main" id="{1899ECD2-6412-8BFB-DA24-37AED335C7A1}"/>
              </a:ext>
            </a:extLst>
          </p:cNvPr>
          <p:cNvSpPr>
            <a:spLocks noGrp="1"/>
          </p:cNvSpPr>
          <p:nvPr>
            <p:ph idx="1"/>
          </p:nvPr>
        </p:nvSpPr>
        <p:spPr/>
        <p:txBody>
          <a:bodyPr/>
          <a:lstStyle/>
          <a:p>
            <a:r>
              <a:rPr lang="fr-FR" dirty="0"/>
              <a:t>Mise à disposition d’une IA de remédiation en français et en maths</a:t>
            </a:r>
          </a:p>
          <a:p>
            <a:r>
              <a:rPr lang="fr-FR" dirty="0"/>
              <a:t>Outil utilisé à la maison</a:t>
            </a:r>
          </a:p>
          <a:p>
            <a:r>
              <a:rPr lang="fr-FR" dirty="0"/>
              <a:t>Déployé à l’ensemble des élèves de seconde dès la rentrée prochaine</a:t>
            </a:r>
          </a:p>
          <a:p>
            <a:pPr marL="0" indent="0">
              <a:buNone/>
            </a:pPr>
            <a:endParaRPr lang="fr-FR" dirty="0"/>
          </a:p>
          <a:p>
            <a:pPr lvl="1">
              <a:buFont typeface="Wingdings" panose="05000000000000000000" pitchFamily="2" charset="2"/>
              <a:buChar char="Ø"/>
            </a:pPr>
            <a:r>
              <a:rPr lang="fr-FR" dirty="0"/>
              <a:t>L’efficacité de ces outils a-t-elle été évaluée à grande échelle ?</a:t>
            </a:r>
          </a:p>
          <a:p>
            <a:pPr lvl="1">
              <a:buFont typeface="Wingdings" panose="05000000000000000000" pitchFamily="2" charset="2"/>
              <a:buChar char="Ø"/>
            </a:pPr>
            <a:r>
              <a:rPr lang="fr-FR" dirty="0"/>
              <a:t>Elèves laissés seuls sur des activités de remédiation qui nécessitent un échange pédagogique</a:t>
            </a:r>
          </a:p>
          <a:p>
            <a:pPr lvl="1">
              <a:buFont typeface="Wingdings" panose="05000000000000000000" pitchFamily="2" charset="2"/>
              <a:buChar char="Ø"/>
            </a:pPr>
            <a:endParaRPr lang="fr-FR" dirty="0"/>
          </a:p>
        </p:txBody>
      </p:sp>
    </p:spTree>
    <p:extLst>
      <p:ext uri="{BB962C8B-B14F-4D97-AF65-F5344CB8AC3E}">
        <p14:creationId xmlns:p14="http://schemas.microsoft.com/office/powerpoint/2010/main" val="29006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8E654-E6FF-188A-C826-9092D8BBD1FA}"/>
              </a:ext>
            </a:extLst>
          </p:cNvPr>
          <p:cNvSpPr>
            <a:spLocks noGrp="1"/>
          </p:cNvSpPr>
          <p:nvPr>
            <p:ph type="ctrTitle"/>
          </p:nvPr>
        </p:nvSpPr>
        <p:spPr>
          <a:xfrm>
            <a:off x="1390650" y="169863"/>
            <a:ext cx="9144000" cy="611187"/>
          </a:xfrm>
        </p:spPr>
        <p:txBody>
          <a:bodyPr>
            <a:normAutofit fontScale="90000"/>
          </a:bodyPr>
          <a:lstStyle/>
          <a:p>
            <a:r>
              <a:rPr lang="fr-FR" sz="4000" dirty="0"/>
              <a:t>En somme, Le choc des savoirs…</a:t>
            </a:r>
          </a:p>
        </p:txBody>
      </p:sp>
      <p:sp>
        <p:nvSpPr>
          <p:cNvPr id="3" name="Sous-titre 2">
            <a:extLst>
              <a:ext uri="{FF2B5EF4-FFF2-40B4-BE49-F238E27FC236}">
                <a16:creationId xmlns:a16="http://schemas.microsoft.com/office/drawing/2014/main" id="{6DD8D299-25E5-790C-F161-076C33752F1D}"/>
              </a:ext>
            </a:extLst>
          </p:cNvPr>
          <p:cNvSpPr>
            <a:spLocks noGrp="1"/>
          </p:cNvSpPr>
          <p:nvPr>
            <p:ph type="subTitle" idx="1"/>
          </p:nvPr>
        </p:nvSpPr>
        <p:spPr>
          <a:xfrm>
            <a:off x="1845994" y="552449"/>
            <a:ext cx="8500011" cy="5153025"/>
          </a:xfrm>
        </p:spPr>
        <p:txBody>
          <a:bodyPr>
            <a:noAutofit/>
          </a:bodyPr>
          <a:lstStyle/>
          <a:p>
            <a:pPr marL="285750" indent="-285750" algn="l">
              <a:buFont typeface="Arial" panose="020B0604020202020204" pitchFamily="34" charset="0"/>
              <a:buChar char="•"/>
            </a:pPr>
            <a:endParaRPr lang="fr-FR" sz="1400" dirty="0"/>
          </a:p>
          <a:p>
            <a:pPr marL="285750" indent="-285750" algn="l">
              <a:buFont typeface="Arial" panose="020B0604020202020204" pitchFamily="34" charset="0"/>
              <a:buChar char="•"/>
            </a:pPr>
            <a:r>
              <a:rPr lang="fr-FR" sz="1400" dirty="0"/>
              <a:t>réactive de vieilles recettes qui ont pourtant fait preuve de leur inefficacité mais qui fonctionnent pour celles et ceux qui ont déjà tout </a:t>
            </a:r>
          </a:p>
          <a:p>
            <a:pPr algn="l"/>
            <a:endParaRPr lang="fr-FR" sz="1400" dirty="0"/>
          </a:p>
          <a:p>
            <a:pPr marL="285750" indent="-285750" algn="l">
              <a:buFont typeface="Arial" panose="020B0604020202020204" pitchFamily="34" charset="0"/>
              <a:buChar char="•"/>
            </a:pPr>
            <a:r>
              <a:rPr lang="fr-FR" sz="1400" dirty="0"/>
              <a:t>Aucune possibilité de laisser aux élèves d’accomplir la trajectoire scolaire de leur choix	</a:t>
            </a:r>
          </a:p>
          <a:p>
            <a:pPr algn="l"/>
            <a:endParaRPr lang="fr-FR" sz="1400" dirty="0"/>
          </a:p>
          <a:p>
            <a:pPr marL="285750" indent="-285750" algn="l">
              <a:buFont typeface="Arial" panose="020B0604020202020204" pitchFamily="34" charset="0"/>
              <a:buChar char="•"/>
            </a:pPr>
            <a:r>
              <a:rPr lang="fr-FR" sz="1400" dirty="0"/>
              <a:t>Renforce le tri social</a:t>
            </a:r>
          </a:p>
          <a:p>
            <a:pPr algn="l"/>
            <a:endParaRPr lang="fr-FR" sz="1400" dirty="0"/>
          </a:p>
          <a:p>
            <a:pPr marL="285750" indent="-285750" algn="l">
              <a:buFont typeface="Arial" panose="020B0604020202020204" pitchFamily="34" charset="0"/>
              <a:buChar char="•"/>
            </a:pPr>
            <a:r>
              <a:rPr lang="fr-FR" sz="1400" dirty="0"/>
              <a:t>Répond à la volonté d’une certaine classe sociale de faire sécession</a:t>
            </a:r>
          </a:p>
          <a:p>
            <a:pPr algn="l"/>
            <a:endParaRPr lang="fr-FR" sz="1400" dirty="0"/>
          </a:p>
          <a:p>
            <a:pPr marL="285750" indent="-285750" algn="l">
              <a:buFont typeface="Arial" panose="020B0604020202020204" pitchFamily="34" charset="0"/>
              <a:buChar char="•"/>
            </a:pPr>
            <a:r>
              <a:rPr lang="fr-FR" sz="1400" dirty="0"/>
              <a:t>Abandonne l’idée d’une école basée sur la coopération, et consacre définitivement la compétition</a:t>
            </a:r>
          </a:p>
          <a:p>
            <a:pPr algn="l"/>
            <a:endParaRPr lang="fr-FR" sz="1400" dirty="0"/>
          </a:p>
          <a:p>
            <a:pPr marL="285750" indent="-285750" algn="l">
              <a:buFont typeface="Arial" panose="020B0604020202020204" pitchFamily="34" charset="0"/>
              <a:buChar char="•"/>
            </a:pPr>
            <a:r>
              <a:rPr lang="fr-FR" sz="1400" dirty="0"/>
              <a:t>Vise la Quête de rentabilité, et consacre le tout évaluation qui vise tous les niveaux de l’éducation</a:t>
            </a:r>
          </a:p>
          <a:p>
            <a:pPr algn="l"/>
            <a:endParaRPr lang="fr-FR" sz="1400" dirty="0"/>
          </a:p>
        </p:txBody>
      </p:sp>
      <p:pic>
        <p:nvPicPr>
          <p:cNvPr id="4" name="Image 3">
            <a:extLst>
              <a:ext uri="{FF2B5EF4-FFF2-40B4-BE49-F238E27FC236}">
                <a16:creationId xmlns:a16="http://schemas.microsoft.com/office/drawing/2014/main" id="{A9E06217-9A77-70A3-E3C3-616B195EDD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12653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anim calcmode="lin" valueType="num">
                                      <p:cBhvr>
                                        <p:cTn id="5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46D860-6362-F4A3-750B-46A4DB90EB1F}"/>
              </a:ext>
            </a:extLst>
          </p:cNvPr>
          <p:cNvSpPr>
            <a:spLocks noGrp="1"/>
          </p:cNvSpPr>
          <p:nvPr>
            <p:ph type="title"/>
          </p:nvPr>
        </p:nvSpPr>
        <p:spPr/>
        <p:txBody>
          <a:bodyPr/>
          <a:lstStyle/>
          <a:p>
            <a:r>
              <a:rPr lang="fr-FR" dirty="0" err="1"/>
              <a:t>Necessité</a:t>
            </a:r>
            <a:r>
              <a:rPr lang="fr-FR" dirty="0"/>
              <a:t> de réaffirmer nos valeurs</a:t>
            </a:r>
          </a:p>
        </p:txBody>
      </p:sp>
      <p:sp>
        <p:nvSpPr>
          <p:cNvPr id="3" name="Espace réservé du contenu 2">
            <a:extLst>
              <a:ext uri="{FF2B5EF4-FFF2-40B4-BE49-F238E27FC236}">
                <a16:creationId xmlns:a16="http://schemas.microsoft.com/office/drawing/2014/main" id="{8F6E9DC6-3896-339E-3A64-06A8EE7E5440}"/>
              </a:ext>
            </a:extLst>
          </p:cNvPr>
          <p:cNvSpPr>
            <a:spLocks noGrp="1"/>
          </p:cNvSpPr>
          <p:nvPr>
            <p:ph idx="1"/>
          </p:nvPr>
        </p:nvSpPr>
        <p:spPr/>
        <p:txBody>
          <a:bodyPr>
            <a:normAutofit fontScale="92500" lnSpcReduction="10000"/>
          </a:bodyPr>
          <a:lstStyle/>
          <a:p>
            <a:r>
              <a:rPr lang="fr-FR" sz="1800" kern="100" dirty="0">
                <a:effectLst/>
                <a:latin typeface="+mj-lt"/>
                <a:ea typeface="Calibri" panose="020F0502020204030204" pitchFamily="34" charset="0"/>
                <a:cs typeface="Times New Roman" panose="02020603050405020304" pitchFamily="18" charset="0"/>
              </a:rPr>
              <a:t>Choc des savoirs = </a:t>
            </a:r>
            <a:r>
              <a:rPr lang="fr-FR" sz="1800" dirty="0">
                <a:latin typeface="+mj-lt"/>
              </a:rPr>
              <a:t>changement politique et culturel majeur dans la vision de l’école, face auquel nous devons opposer une autre vision, démocratique et basée sur la coopération</a:t>
            </a:r>
          </a:p>
          <a:p>
            <a:r>
              <a:rPr lang="fr-FR" sz="1800" dirty="0">
                <a:latin typeface="+mj-lt"/>
              </a:rPr>
              <a:t>Ambition d’Attal = </a:t>
            </a:r>
            <a:r>
              <a:rPr lang="fr-FR" sz="1800" dirty="0"/>
              <a:t>Brandir un discours de réussite scolaire tout en bâtissant les fondements qui renforcent ségrégation, tri social et inégalités.</a:t>
            </a:r>
            <a:endParaRPr lang="fr-FR" sz="1800" dirty="0">
              <a:latin typeface="+mj-lt"/>
            </a:endParaRPr>
          </a:p>
          <a:p>
            <a:endParaRPr lang="fr-FR" sz="1800" kern="100" dirty="0">
              <a:effectLst/>
              <a:latin typeface="+mj-lt"/>
              <a:ea typeface="Calibri" panose="020F0502020204030204" pitchFamily="34" charset="0"/>
              <a:cs typeface="Times New Roman" panose="02020603050405020304" pitchFamily="18" charset="0"/>
            </a:endParaRPr>
          </a:p>
          <a:p>
            <a:r>
              <a:rPr lang="fr-FR" sz="1800" kern="100" dirty="0">
                <a:effectLst/>
                <a:latin typeface="+mj-lt"/>
                <a:ea typeface="Calibri" panose="020F0502020204030204" pitchFamily="34" charset="0"/>
                <a:cs typeface="Times New Roman" panose="02020603050405020304" pitchFamily="18" charset="0"/>
              </a:rPr>
              <a:t>Nécessité d’engager la bataille culturelle et idéologique</a:t>
            </a:r>
          </a:p>
          <a:p>
            <a:pPr lvl="1">
              <a:buFont typeface="Wingdings" panose="05000000000000000000" pitchFamily="2" charset="2"/>
              <a:buChar char="Ø"/>
            </a:pPr>
            <a:r>
              <a:rPr lang="fr-FR" kern="100" dirty="0">
                <a:effectLst/>
                <a:latin typeface="+mj-lt"/>
                <a:ea typeface="Calibri" panose="020F0502020204030204" pitchFamily="34" charset="0"/>
                <a:cs typeface="Times New Roman" panose="02020603050405020304" pitchFamily="18" charset="0"/>
              </a:rPr>
              <a:t>Service public = finançons selon nos moyens, et en bénéficions selon nos besoins</a:t>
            </a:r>
          </a:p>
          <a:p>
            <a:pPr lvl="1">
              <a:buFont typeface="Wingdings" panose="05000000000000000000" pitchFamily="2" charset="2"/>
              <a:buChar char="Ø"/>
            </a:pPr>
            <a:r>
              <a:rPr lang="fr-FR" kern="100" dirty="0">
                <a:effectLst/>
                <a:latin typeface="+mj-lt"/>
                <a:ea typeface="Calibri" panose="020F0502020204030204" pitchFamily="34" charset="0"/>
                <a:cs typeface="Times New Roman" panose="02020603050405020304" pitchFamily="18" charset="0"/>
              </a:rPr>
              <a:t>Pays qui réussissent le mieux dans l’OCDE sont ceux qui valorisent un système fait de tronc commun le plus important (jusqu’à 16 ans), avec un solide secteur éducatif public qui aboutit à une reproduction sociale moindre</a:t>
            </a:r>
          </a:p>
          <a:p>
            <a:pPr lvl="1"/>
            <a:endParaRPr lang="fr-FR" sz="1600" kern="100" dirty="0">
              <a:effectLst/>
              <a:latin typeface="+mj-lt"/>
              <a:ea typeface="Calibri" panose="020F0502020204030204" pitchFamily="34" charset="0"/>
              <a:cs typeface="Times New Roman" panose="02020603050405020304" pitchFamily="18" charset="0"/>
            </a:endParaRPr>
          </a:p>
          <a:p>
            <a:endParaRPr lang="fr-FR" dirty="0">
              <a:latin typeface="+mj-lt"/>
            </a:endParaRPr>
          </a:p>
        </p:txBody>
      </p:sp>
      <p:pic>
        <p:nvPicPr>
          <p:cNvPr id="4" name="Image 3">
            <a:extLst>
              <a:ext uri="{FF2B5EF4-FFF2-40B4-BE49-F238E27FC236}">
                <a16:creationId xmlns:a16="http://schemas.microsoft.com/office/drawing/2014/main" id="{0258C0ED-26F8-2463-7757-6C76D41B5E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8862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065AB8-3B01-FA9F-24C7-2B1C1C016F09}"/>
              </a:ext>
            </a:extLst>
          </p:cNvPr>
          <p:cNvSpPr>
            <a:spLocks noGrp="1"/>
          </p:cNvSpPr>
          <p:nvPr>
            <p:ph type="title"/>
          </p:nvPr>
        </p:nvSpPr>
        <p:spPr>
          <a:xfrm>
            <a:off x="1450392" y="0"/>
            <a:ext cx="9291215" cy="1049235"/>
          </a:xfrm>
        </p:spPr>
        <p:txBody>
          <a:bodyPr/>
          <a:lstStyle/>
          <a:p>
            <a:r>
              <a:rPr lang="fr-FR" dirty="0"/>
              <a:t>Un rapide éclaircissement sur les recettes fiscales de l’état</a:t>
            </a:r>
          </a:p>
        </p:txBody>
      </p:sp>
      <p:pic>
        <p:nvPicPr>
          <p:cNvPr id="5" name="Espace réservé du contenu 4">
            <a:extLst>
              <a:ext uri="{FF2B5EF4-FFF2-40B4-BE49-F238E27FC236}">
                <a16:creationId xmlns:a16="http://schemas.microsoft.com/office/drawing/2014/main" id="{02327E43-DA27-0398-F82B-96B91FCCDC53}"/>
              </a:ext>
            </a:extLst>
          </p:cNvPr>
          <p:cNvPicPr>
            <a:picLocks noGrp="1" noChangeAspect="1"/>
          </p:cNvPicPr>
          <p:nvPr>
            <p:ph idx="1"/>
          </p:nvPr>
        </p:nvPicPr>
        <p:blipFill rotWithShape="1">
          <a:blip r:embed="rId2"/>
          <a:srcRect l="16905" t="16935" r="40072" b="16797"/>
          <a:stretch/>
        </p:blipFill>
        <p:spPr>
          <a:xfrm>
            <a:off x="3219112" y="1345643"/>
            <a:ext cx="5067975" cy="4391025"/>
          </a:xfrm>
        </p:spPr>
      </p:pic>
      <p:sp>
        <p:nvSpPr>
          <p:cNvPr id="6" name="ZoneTexte 5">
            <a:extLst>
              <a:ext uri="{FF2B5EF4-FFF2-40B4-BE49-F238E27FC236}">
                <a16:creationId xmlns:a16="http://schemas.microsoft.com/office/drawing/2014/main" id="{17E20542-141B-B384-2AA4-D5040019BC45}"/>
              </a:ext>
            </a:extLst>
          </p:cNvPr>
          <p:cNvSpPr txBox="1"/>
          <p:nvPr/>
        </p:nvSpPr>
        <p:spPr>
          <a:xfrm>
            <a:off x="4271962" y="3356490"/>
            <a:ext cx="1047750" cy="369332"/>
          </a:xfrm>
          <a:prstGeom prst="rect">
            <a:avLst/>
          </a:prstGeom>
          <a:noFill/>
        </p:spPr>
        <p:txBody>
          <a:bodyPr wrap="square" rtlCol="0">
            <a:spAutoFit/>
          </a:bodyPr>
          <a:lstStyle/>
          <a:p>
            <a:r>
              <a:rPr lang="fr-FR" dirty="0">
                <a:solidFill>
                  <a:schemeClr val="bg1"/>
                </a:solidFill>
              </a:rPr>
              <a:t>18,4%</a:t>
            </a:r>
          </a:p>
        </p:txBody>
      </p:sp>
      <p:sp>
        <p:nvSpPr>
          <p:cNvPr id="12" name="ZoneTexte 11">
            <a:extLst>
              <a:ext uri="{FF2B5EF4-FFF2-40B4-BE49-F238E27FC236}">
                <a16:creationId xmlns:a16="http://schemas.microsoft.com/office/drawing/2014/main" id="{2FD849BB-F43E-459B-823B-AC3CFF202F61}"/>
              </a:ext>
            </a:extLst>
          </p:cNvPr>
          <p:cNvSpPr txBox="1"/>
          <p:nvPr/>
        </p:nvSpPr>
        <p:spPr>
          <a:xfrm>
            <a:off x="5357811" y="4084678"/>
            <a:ext cx="866775" cy="369332"/>
          </a:xfrm>
          <a:prstGeom prst="rect">
            <a:avLst/>
          </a:prstGeom>
          <a:noFill/>
        </p:spPr>
        <p:txBody>
          <a:bodyPr wrap="square" rtlCol="0">
            <a:spAutoFit/>
          </a:bodyPr>
          <a:lstStyle/>
          <a:p>
            <a:r>
              <a:rPr lang="fr-FR" dirty="0">
                <a:solidFill>
                  <a:schemeClr val="bg1"/>
                </a:solidFill>
              </a:rPr>
              <a:t>24,1%</a:t>
            </a:r>
          </a:p>
        </p:txBody>
      </p:sp>
      <p:sp>
        <p:nvSpPr>
          <p:cNvPr id="13" name="ZoneTexte 12">
            <a:extLst>
              <a:ext uri="{FF2B5EF4-FFF2-40B4-BE49-F238E27FC236}">
                <a16:creationId xmlns:a16="http://schemas.microsoft.com/office/drawing/2014/main" id="{2F93998B-F22A-4422-6C6A-610BDC5E7D98}"/>
              </a:ext>
            </a:extLst>
          </p:cNvPr>
          <p:cNvSpPr txBox="1"/>
          <p:nvPr/>
        </p:nvSpPr>
        <p:spPr>
          <a:xfrm>
            <a:off x="142537" y="2248022"/>
            <a:ext cx="2790825" cy="1477328"/>
          </a:xfrm>
          <a:prstGeom prst="rect">
            <a:avLst/>
          </a:prstGeom>
          <a:noFill/>
        </p:spPr>
        <p:txBody>
          <a:bodyPr wrap="square" rtlCol="0">
            <a:spAutoFit/>
          </a:bodyPr>
          <a:lstStyle/>
          <a:p>
            <a:r>
              <a:rPr lang="fr-FR" b="1" dirty="0"/>
              <a:t>Recettes du budget général Données annuelles 2023 et 2024</a:t>
            </a:r>
          </a:p>
          <a:p>
            <a:endParaRPr lang="fr-FR" b="1" dirty="0"/>
          </a:p>
          <a:p>
            <a:r>
              <a:rPr lang="fr-FR" b="1" dirty="0"/>
              <a:t>Source : INSEE</a:t>
            </a:r>
          </a:p>
        </p:txBody>
      </p:sp>
      <p:sp>
        <p:nvSpPr>
          <p:cNvPr id="14" name="ZoneTexte 13">
            <a:extLst>
              <a:ext uri="{FF2B5EF4-FFF2-40B4-BE49-F238E27FC236}">
                <a16:creationId xmlns:a16="http://schemas.microsoft.com/office/drawing/2014/main" id="{B525CBEA-DE4B-9560-61F8-C4D18DCFEA41}"/>
              </a:ext>
            </a:extLst>
          </p:cNvPr>
          <p:cNvSpPr txBox="1"/>
          <p:nvPr/>
        </p:nvSpPr>
        <p:spPr>
          <a:xfrm>
            <a:off x="6224586" y="2617354"/>
            <a:ext cx="1047750" cy="369332"/>
          </a:xfrm>
          <a:prstGeom prst="rect">
            <a:avLst/>
          </a:prstGeom>
          <a:noFill/>
        </p:spPr>
        <p:txBody>
          <a:bodyPr wrap="square" rtlCol="0">
            <a:spAutoFit/>
          </a:bodyPr>
          <a:lstStyle/>
          <a:p>
            <a:r>
              <a:rPr lang="fr-FR" dirty="0">
                <a:solidFill>
                  <a:schemeClr val="bg1"/>
                </a:solidFill>
              </a:rPr>
              <a:t>37,5 %</a:t>
            </a:r>
          </a:p>
        </p:txBody>
      </p:sp>
      <p:sp>
        <p:nvSpPr>
          <p:cNvPr id="15" name="ZoneTexte 14">
            <a:extLst>
              <a:ext uri="{FF2B5EF4-FFF2-40B4-BE49-F238E27FC236}">
                <a16:creationId xmlns:a16="http://schemas.microsoft.com/office/drawing/2014/main" id="{B1E7075F-8079-0A58-68F9-F8C0C8861557}"/>
              </a:ext>
            </a:extLst>
          </p:cNvPr>
          <p:cNvSpPr txBox="1"/>
          <p:nvPr/>
        </p:nvSpPr>
        <p:spPr>
          <a:xfrm>
            <a:off x="4686300" y="2248022"/>
            <a:ext cx="866775" cy="369332"/>
          </a:xfrm>
          <a:prstGeom prst="rect">
            <a:avLst/>
          </a:prstGeom>
          <a:noFill/>
        </p:spPr>
        <p:txBody>
          <a:bodyPr wrap="square" rtlCol="0">
            <a:spAutoFit/>
          </a:bodyPr>
          <a:lstStyle/>
          <a:p>
            <a:r>
              <a:rPr lang="fr-FR" dirty="0">
                <a:solidFill>
                  <a:schemeClr val="bg1"/>
                </a:solidFill>
              </a:rPr>
              <a:t>20%</a:t>
            </a:r>
          </a:p>
        </p:txBody>
      </p:sp>
      <p:pic>
        <p:nvPicPr>
          <p:cNvPr id="4" name="Image 3">
            <a:extLst>
              <a:ext uri="{FF2B5EF4-FFF2-40B4-BE49-F238E27FC236}">
                <a16:creationId xmlns:a16="http://schemas.microsoft.com/office/drawing/2014/main" id="{130DCD73-8A53-6289-AE3F-9B69DE20D7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98593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B31812-89CA-9C9B-2267-A30DE8FDC827}"/>
              </a:ext>
            </a:extLst>
          </p:cNvPr>
          <p:cNvSpPr>
            <a:spLocks noGrp="1"/>
          </p:cNvSpPr>
          <p:nvPr>
            <p:ph type="title"/>
          </p:nvPr>
        </p:nvSpPr>
        <p:spPr>
          <a:xfrm>
            <a:off x="1450392" y="342420"/>
            <a:ext cx="9291215" cy="1049235"/>
          </a:xfrm>
        </p:spPr>
        <p:txBody>
          <a:bodyPr/>
          <a:lstStyle/>
          <a:p>
            <a:r>
              <a:rPr lang="fr-FR" dirty="0"/>
              <a:t>A chacun selon ses moyens, a chacun selon ses besoins !</a:t>
            </a:r>
          </a:p>
        </p:txBody>
      </p:sp>
      <p:sp>
        <p:nvSpPr>
          <p:cNvPr id="3" name="Espace réservé du contenu 2">
            <a:extLst>
              <a:ext uri="{FF2B5EF4-FFF2-40B4-BE49-F238E27FC236}">
                <a16:creationId xmlns:a16="http://schemas.microsoft.com/office/drawing/2014/main" id="{BB8470B5-D502-E94A-2946-2804584E603B}"/>
              </a:ext>
            </a:extLst>
          </p:cNvPr>
          <p:cNvSpPr>
            <a:spLocks noGrp="1"/>
          </p:cNvSpPr>
          <p:nvPr>
            <p:ph idx="1"/>
          </p:nvPr>
        </p:nvSpPr>
        <p:spPr>
          <a:xfrm>
            <a:off x="1009649" y="1391655"/>
            <a:ext cx="10296526" cy="4694820"/>
          </a:xfrm>
        </p:spPr>
        <p:txBody>
          <a:bodyPr>
            <a:normAutofit/>
          </a:bodyPr>
          <a:lstStyle/>
          <a:p>
            <a:r>
              <a:rPr lang="fr-FR" dirty="0"/>
              <a:t>Idée de redistribution est fondamentale </a:t>
            </a:r>
          </a:p>
          <a:p>
            <a:pPr marL="0" indent="0">
              <a:buNone/>
            </a:pPr>
            <a:endParaRPr lang="fr-FR" dirty="0"/>
          </a:p>
          <a:p>
            <a:pPr lvl="1">
              <a:buFont typeface="Wingdings" panose="05000000000000000000" pitchFamily="2" charset="2"/>
              <a:buChar char="Ø"/>
            </a:pPr>
            <a:r>
              <a:rPr lang="fr-FR" dirty="0"/>
              <a:t>Permet financement des services publics, école, santé, etc. </a:t>
            </a:r>
          </a:p>
          <a:p>
            <a:pPr marL="457200" lvl="1" indent="0">
              <a:buNone/>
            </a:pPr>
            <a:endParaRPr lang="fr-FR" dirty="0"/>
          </a:p>
          <a:p>
            <a:r>
              <a:rPr lang="fr-FR" dirty="0"/>
              <a:t>44 % des foyers fiscaux paient l'impôt sur le revenu. Mais…</a:t>
            </a:r>
          </a:p>
          <a:p>
            <a:pPr marL="0" indent="0">
              <a:buNone/>
            </a:pPr>
            <a:endParaRPr lang="fr-FR" dirty="0"/>
          </a:p>
          <a:p>
            <a:pPr lvl="1">
              <a:buFont typeface="Wingdings" panose="05000000000000000000" pitchFamily="2" charset="2"/>
              <a:buChar char="Ø"/>
            </a:pPr>
            <a:r>
              <a:rPr lang="fr-FR" dirty="0"/>
              <a:t>N’est que le 3</a:t>
            </a:r>
            <a:r>
              <a:rPr lang="fr-FR" baseline="30000" dirty="0"/>
              <a:t>e</a:t>
            </a:r>
            <a:r>
              <a:rPr lang="fr-FR" dirty="0"/>
              <a:t> revenu derrière TVA et CSG (que tous les contribuables paient au même taux !)</a:t>
            </a:r>
          </a:p>
          <a:p>
            <a:pPr marL="457200" lvl="1" indent="0">
              <a:buNone/>
            </a:pPr>
            <a:endParaRPr lang="fr-FR" dirty="0"/>
          </a:p>
          <a:p>
            <a:pPr lvl="2"/>
            <a:r>
              <a:rPr lang="fr-FR" dirty="0"/>
              <a:t>Les plus pauvres paient proportionnellement à leurs revenus beaucoup plus que les plus riches !</a:t>
            </a:r>
          </a:p>
          <a:p>
            <a:pPr marL="914400" lvl="2" indent="0">
              <a:buNone/>
            </a:pPr>
            <a:endParaRPr lang="fr-FR" dirty="0"/>
          </a:p>
        </p:txBody>
      </p:sp>
      <p:pic>
        <p:nvPicPr>
          <p:cNvPr id="6" name="Image 5">
            <a:extLst>
              <a:ext uri="{FF2B5EF4-FFF2-40B4-BE49-F238E27FC236}">
                <a16:creationId xmlns:a16="http://schemas.microsoft.com/office/drawing/2014/main" id="{74E79933-1AD4-7E7C-22E1-F38731BB85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44237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2CAC274-E0C9-FBC0-DB06-9FA847726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
        <p:nvSpPr>
          <p:cNvPr id="2" name="Titre 1">
            <a:extLst>
              <a:ext uri="{FF2B5EF4-FFF2-40B4-BE49-F238E27FC236}">
                <a16:creationId xmlns:a16="http://schemas.microsoft.com/office/drawing/2014/main" id="{20C8D2D7-B509-1BCD-F7C7-BFE71D96E45F}"/>
              </a:ext>
            </a:extLst>
          </p:cNvPr>
          <p:cNvSpPr>
            <a:spLocks noGrp="1"/>
          </p:cNvSpPr>
          <p:nvPr>
            <p:ph type="title"/>
          </p:nvPr>
        </p:nvSpPr>
        <p:spPr/>
        <p:txBody>
          <a:bodyPr/>
          <a:lstStyle/>
          <a:p>
            <a:r>
              <a:rPr lang="fr-FR" dirty="0"/>
              <a:t>UN ANCRAGE IDEOLOGIQUE REACTIONNAIRE</a:t>
            </a:r>
          </a:p>
        </p:txBody>
      </p:sp>
      <p:sp>
        <p:nvSpPr>
          <p:cNvPr id="3" name="Espace réservé du contenu 2">
            <a:extLst>
              <a:ext uri="{FF2B5EF4-FFF2-40B4-BE49-F238E27FC236}">
                <a16:creationId xmlns:a16="http://schemas.microsoft.com/office/drawing/2014/main" id="{258BFB0A-F608-20CD-00BF-3A01D3EB8A7D}"/>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fr-FR" sz="2000" dirty="0">
                <a:ea typeface="Calibri" panose="020F0502020204030204" pitchFamily="34" charset="0"/>
              </a:rPr>
              <a:t> Selon Attal les enfants riches sont "empêchés de s'envoler</a:t>
            </a:r>
            <a:r>
              <a:rPr lang="fr-FR" dirty="0">
                <a:ea typeface="Calibri" panose="020F0502020204030204" pitchFamily="34" charset="0"/>
              </a:rPr>
              <a:t>". Une </a:t>
            </a:r>
            <a:r>
              <a:rPr lang="fr-FR" sz="2000" dirty="0">
                <a:ea typeface="Calibri" panose="020F0502020204030204" pitchFamily="34" charset="0"/>
              </a:rPr>
              <a:t>politique électoraliste et anti-pauvres.</a:t>
            </a:r>
          </a:p>
          <a:p>
            <a:pPr>
              <a:lnSpc>
                <a:spcPct val="107000"/>
              </a:lnSpc>
              <a:spcAft>
                <a:spcPts val="800"/>
              </a:spcAft>
              <a:buFont typeface="Wingdings" panose="05000000000000000000" pitchFamily="2" charset="2"/>
              <a:buChar char="Ø"/>
            </a:pPr>
            <a:r>
              <a:rPr lang="fr-FR" sz="2000" dirty="0">
                <a:ea typeface="Calibri" panose="020F0502020204030204" pitchFamily="34" charset="0"/>
              </a:rPr>
              <a:t> Renonce clairement à l'idée d'une élévation générale du niveau scolaire et de la démocratisation de l’accès à l’école et aux savoirs pour toutes et tous</a:t>
            </a:r>
          </a:p>
          <a:p>
            <a:pPr>
              <a:lnSpc>
                <a:spcPct val="107000"/>
              </a:lnSpc>
              <a:spcAft>
                <a:spcPts val="800"/>
              </a:spcAft>
              <a:buFont typeface="Wingdings" panose="05000000000000000000" pitchFamily="2" charset="2"/>
              <a:buChar char="Ø"/>
            </a:pPr>
            <a:r>
              <a:rPr lang="fr-FR" dirty="0">
                <a:ea typeface="Calibri" panose="020F0502020204030204" pitchFamily="34" charset="0"/>
              </a:rPr>
              <a:t> Développe encore davantage les classes moyennes supérieures</a:t>
            </a:r>
            <a:endParaRPr lang="fr-FR" sz="2000" dirty="0">
              <a:ea typeface="Calibri" panose="020F0502020204030204" pitchFamily="34" charset="0"/>
            </a:endParaRPr>
          </a:p>
          <a:p>
            <a:pPr>
              <a:lnSpc>
                <a:spcPct val="107000"/>
              </a:lnSpc>
              <a:spcAft>
                <a:spcPts val="800"/>
              </a:spcAft>
              <a:buFont typeface="Wingdings" panose="05000000000000000000" pitchFamily="2" charset="2"/>
              <a:buChar char="Ø"/>
            </a:pPr>
            <a:r>
              <a:rPr lang="fr-FR" sz="2000" kern="100" dirty="0">
                <a:ea typeface="Calibri" panose="020F0502020204030204" pitchFamily="34" charset="0"/>
                <a:cs typeface="Times New Roman" panose="02020603050405020304" pitchFamily="18" charset="0"/>
              </a:rPr>
              <a:t> Député R. </a:t>
            </a:r>
            <a:r>
              <a:rPr lang="fr-FR" sz="2000" kern="100" dirty="0" err="1">
                <a:ea typeface="Calibri" panose="020F0502020204030204" pitchFamily="34" charset="0"/>
                <a:cs typeface="Times New Roman" panose="02020603050405020304" pitchFamily="18" charset="0"/>
              </a:rPr>
              <a:t>Chudeau</a:t>
            </a:r>
            <a:r>
              <a:rPr lang="fr-FR" sz="2000" kern="100" dirty="0">
                <a:ea typeface="Calibri" panose="020F0502020204030204" pitchFamily="34" charset="0"/>
                <a:cs typeface="Times New Roman" panose="02020603050405020304" pitchFamily="18" charset="0"/>
              </a:rPr>
              <a:t> (Inspecteur Général – député RN) : « C’est le programme de Marine Le Pen »</a:t>
            </a:r>
          </a:p>
          <a:p>
            <a:endParaRPr lang="fr-FR" dirty="0"/>
          </a:p>
        </p:txBody>
      </p:sp>
    </p:spTree>
    <p:extLst>
      <p:ext uri="{BB962C8B-B14F-4D97-AF65-F5344CB8AC3E}">
        <p14:creationId xmlns:p14="http://schemas.microsoft.com/office/powerpoint/2010/main" val="194221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61688E-FEEF-E904-3728-B21BF7005387}"/>
              </a:ext>
            </a:extLst>
          </p:cNvPr>
          <p:cNvSpPr>
            <a:spLocks noGrp="1"/>
          </p:cNvSpPr>
          <p:nvPr>
            <p:ph type="title"/>
          </p:nvPr>
        </p:nvSpPr>
        <p:spPr>
          <a:xfrm>
            <a:off x="1450392" y="191051"/>
            <a:ext cx="9291215" cy="1049235"/>
          </a:xfrm>
        </p:spPr>
        <p:txBody>
          <a:bodyPr/>
          <a:lstStyle/>
          <a:p>
            <a:pPr algn="ctr"/>
            <a:r>
              <a:rPr lang="fr-FR" dirty="0"/>
              <a:t>But dont il ne se cache pas :</a:t>
            </a:r>
          </a:p>
        </p:txBody>
      </p:sp>
      <p:sp>
        <p:nvSpPr>
          <p:cNvPr id="3" name="Espace réservé du contenu 2">
            <a:extLst>
              <a:ext uri="{FF2B5EF4-FFF2-40B4-BE49-F238E27FC236}">
                <a16:creationId xmlns:a16="http://schemas.microsoft.com/office/drawing/2014/main" id="{7C7C8F67-B33F-44DB-5799-DB6F6627625A}"/>
              </a:ext>
            </a:extLst>
          </p:cNvPr>
          <p:cNvSpPr>
            <a:spLocks noGrp="1"/>
          </p:cNvSpPr>
          <p:nvPr>
            <p:ph idx="1"/>
          </p:nvPr>
        </p:nvSpPr>
        <p:spPr>
          <a:xfrm>
            <a:off x="838200" y="885825"/>
            <a:ext cx="10515600" cy="5167656"/>
          </a:xfrm>
        </p:spPr>
        <p:txBody>
          <a:bodyPr>
            <a:normAutofit/>
          </a:bodyPr>
          <a:lstStyle/>
          <a:p>
            <a:pPr marL="0" indent="0">
              <a:buNone/>
            </a:pPr>
            <a:endParaRPr lang="fr-FR" sz="2400" dirty="0">
              <a:latin typeface="+mj-lt"/>
            </a:endParaRPr>
          </a:p>
          <a:p>
            <a:pPr marL="0" indent="0">
              <a:buNone/>
            </a:pPr>
            <a:endParaRPr lang="fr-FR" sz="2400" dirty="0">
              <a:latin typeface="+mj-lt"/>
            </a:endParaRPr>
          </a:p>
          <a:p>
            <a:r>
              <a:rPr lang="fr-FR" sz="2400" dirty="0">
                <a:effectLst/>
                <a:latin typeface="+mj-lt"/>
                <a:ea typeface="Calibri" panose="020F0502020204030204" pitchFamily="34" charset="0"/>
              </a:rPr>
              <a:t>Annonce clairement une augmentation de  l’échec au brevet et au bac</a:t>
            </a:r>
            <a:endParaRPr lang="fr-FR" sz="2400" dirty="0">
              <a:latin typeface="+mj-lt"/>
            </a:endParaRPr>
          </a:p>
          <a:p>
            <a:r>
              <a:rPr lang="fr-FR" sz="2400" dirty="0">
                <a:effectLst/>
                <a:latin typeface="+mj-lt"/>
                <a:ea typeface="Calibri" panose="020F0502020204030204" pitchFamily="34" charset="0"/>
              </a:rPr>
              <a:t>Consacre de façon explicite le tri des élèves. </a:t>
            </a:r>
            <a:r>
              <a:rPr lang="fr-FR" sz="2400" dirty="0">
                <a:latin typeface="+mj-lt"/>
              </a:rPr>
              <a:t>But à peine voilé :</a:t>
            </a:r>
          </a:p>
          <a:p>
            <a:pPr marL="457200" lvl="1" indent="0">
              <a:buNone/>
            </a:pPr>
            <a:endParaRPr lang="fr-FR" sz="2400" dirty="0">
              <a:latin typeface="+mj-lt"/>
            </a:endParaRPr>
          </a:p>
          <a:p>
            <a:pPr lvl="1">
              <a:buFont typeface="Wingdings" panose="05000000000000000000" pitchFamily="2" charset="2"/>
              <a:buChar char="Ø"/>
            </a:pPr>
            <a:r>
              <a:rPr lang="fr-FR" sz="2400" dirty="0">
                <a:latin typeface="+mj-lt"/>
              </a:rPr>
              <a:t> Ejecter au maximum et le plus tôt possible les enfants pauvres de l’école publique</a:t>
            </a:r>
          </a:p>
          <a:p>
            <a:pPr lvl="1">
              <a:buFont typeface="Wingdings" panose="05000000000000000000" pitchFamily="2" charset="2"/>
              <a:buChar char="Ø"/>
            </a:pPr>
            <a:r>
              <a:rPr lang="fr-FR" sz="2400" dirty="0">
                <a:effectLst/>
                <a:latin typeface="+mj-lt"/>
                <a:ea typeface="Calibri" panose="020F0502020204030204" pitchFamily="34" charset="0"/>
              </a:rPr>
              <a:t> Enterrer définitivement la démocratisation scolaire </a:t>
            </a:r>
          </a:p>
          <a:p>
            <a:pPr lvl="1">
              <a:buFont typeface="Wingdings" panose="05000000000000000000" pitchFamily="2" charset="2"/>
              <a:buChar char="Ø"/>
            </a:pPr>
            <a:r>
              <a:rPr lang="fr-FR" sz="2400" dirty="0">
                <a:latin typeface="+mj-lt"/>
                <a:ea typeface="Calibri" panose="020F0502020204030204" pitchFamily="34" charset="0"/>
              </a:rPr>
              <a:t> Faire la part belle à son électorat </a:t>
            </a:r>
            <a:endParaRPr lang="fr-FR" sz="2400" dirty="0">
              <a:effectLst/>
              <a:latin typeface="+mj-lt"/>
              <a:ea typeface="Calibri" panose="020F0502020204030204" pitchFamily="34" charset="0"/>
            </a:endParaRPr>
          </a:p>
          <a:p>
            <a:pPr marL="0" indent="0">
              <a:buNone/>
            </a:pPr>
            <a:endParaRPr lang="fr-FR" sz="2400" dirty="0">
              <a:latin typeface="+mj-lt"/>
            </a:endParaRPr>
          </a:p>
        </p:txBody>
      </p:sp>
      <p:pic>
        <p:nvPicPr>
          <p:cNvPr id="4" name="Image 3">
            <a:extLst>
              <a:ext uri="{FF2B5EF4-FFF2-40B4-BE49-F238E27FC236}">
                <a16:creationId xmlns:a16="http://schemas.microsoft.com/office/drawing/2014/main" id="{53ACC6F8-48F8-A53E-F4EE-479559A73E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58459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91E3307-3B5E-E7BA-F91B-CA39F0B99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id="{52BE8984-079C-3025-1BF1-AAF08DF8BD0D}"/>
              </a:ext>
            </a:extLst>
          </p:cNvPr>
          <p:cNvSpPr>
            <a:spLocks noGrp="1"/>
          </p:cNvSpPr>
          <p:nvPr>
            <p:ph type="title"/>
          </p:nvPr>
        </p:nvSpPr>
        <p:spPr/>
        <p:txBody>
          <a:bodyPr/>
          <a:lstStyle/>
          <a:p>
            <a:r>
              <a:rPr lang="fr-FR" dirty="0"/>
              <a:t>PISA : gardons un œil critique !</a:t>
            </a:r>
          </a:p>
        </p:txBody>
      </p:sp>
      <p:sp>
        <p:nvSpPr>
          <p:cNvPr id="3" name="Espace réservé du contenu 2">
            <a:extLst>
              <a:ext uri="{FF2B5EF4-FFF2-40B4-BE49-F238E27FC236}">
                <a16:creationId xmlns:a16="http://schemas.microsoft.com/office/drawing/2014/main" id="{C817B300-1AEC-9847-5EA0-58223E72B182}"/>
              </a:ext>
            </a:extLst>
          </p:cNvPr>
          <p:cNvSpPr>
            <a:spLocks noGrp="1"/>
          </p:cNvSpPr>
          <p:nvPr>
            <p:ph idx="1"/>
          </p:nvPr>
        </p:nvSpPr>
        <p:spPr/>
        <p:txBody>
          <a:bodyPr>
            <a:normAutofit lnSpcReduction="10000"/>
          </a:bodyPr>
          <a:lstStyle/>
          <a:p>
            <a:r>
              <a:rPr lang="fr-FR" dirty="0"/>
              <a:t>Outil de comparaison et de compétition scolaire au niveau international</a:t>
            </a:r>
          </a:p>
          <a:p>
            <a:r>
              <a:rPr lang="fr-FR" dirty="0"/>
              <a:t>Ne mesure que certaines disciplines et compétences prioritaires selon cette organisation</a:t>
            </a:r>
          </a:p>
          <a:p>
            <a:r>
              <a:rPr lang="fr-FR" dirty="0"/>
              <a:t>Les pays ayant les meilleurs résultats adaptent explicitement leurs stratégies pour réussir le plus possible à ces enquêtes</a:t>
            </a:r>
          </a:p>
          <a:p>
            <a:r>
              <a:rPr lang="fr-FR" dirty="0"/>
              <a:t>Mais…</a:t>
            </a:r>
          </a:p>
          <a:p>
            <a:r>
              <a:rPr lang="fr-FR" dirty="0"/>
              <a:t>Offre une lecture intéressante pour mesurer l’équité des différents systèmes éducatifs</a:t>
            </a:r>
          </a:p>
        </p:txBody>
      </p:sp>
    </p:spTree>
    <p:extLst>
      <p:ext uri="{BB962C8B-B14F-4D97-AF65-F5344CB8AC3E}">
        <p14:creationId xmlns:p14="http://schemas.microsoft.com/office/powerpoint/2010/main" val="190479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B6791-DE2F-B92A-C74C-FC6AEBAAE241}"/>
              </a:ext>
            </a:extLst>
          </p:cNvPr>
          <p:cNvSpPr>
            <a:spLocks noGrp="1"/>
          </p:cNvSpPr>
          <p:nvPr>
            <p:ph type="title"/>
          </p:nvPr>
        </p:nvSpPr>
        <p:spPr>
          <a:xfrm>
            <a:off x="1450392" y="13944"/>
            <a:ext cx="9291215" cy="1049235"/>
          </a:xfrm>
        </p:spPr>
        <p:txBody>
          <a:bodyPr/>
          <a:lstStyle/>
          <a:p>
            <a:r>
              <a:rPr lang="fr-FR" dirty="0"/>
              <a:t>enquête pisa</a:t>
            </a:r>
          </a:p>
        </p:txBody>
      </p:sp>
      <p:sp>
        <p:nvSpPr>
          <p:cNvPr id="3" name="Espace réservé du contenu 2">
            <a:extLst>
              <a:ext uri="{FF2B5EF4-FFF2-40B4-BE49-F238E27FC236}">
                <a16:creationId xmlns:a16="http://schemas.microsoft.com/office/drawing/2014/main" id="{702CC87F-D2C0-254A-38FF-37920CE7A351}"/>
              </a:ext>
            </a:extLst>
          </p:cNvPr>
          <p:cNvSpPr>
            <a:spLocks noGrp="1"/>
          </p:cNvSpPr>
          <p:nvPr>
            <p:ph idx="1"/>
          </p:nvPr>
        </p:nvSpPr>
        <p:spPr>
          <a:xfrm>
            <a:off x="1209675" y="857250"/>
            <a:ext cx="10982325" cy="5495925"/>
          </a:xfrm>
        </p:spPr>
        <p:txBody>
          <a:bodyPr>
            <a:normAutofit lnSpcReduction="10000"/>
          </a:bodyPr>
          <a:lstStyle/>
          <a:p>
            <a:r>
              <a:rPr lang="fr-FR" b="1" dirty="0"/>
              <a:t>Les principales conclusions de PISA :</a:t>
            </a:r>
          </a:p>
          <a:p>
            <a:pPr lvl="1">
              <a:buFont typeface="Wingdings" panose="05000000000000000000" pitchFamily="2" charset="2"/>
              <a:buChar char="Ø"/>
            </a:pPr>
            <a:r>
              <a:rPr lang="fr-FR" sz="2000" dirty="0"/>
              <a:t> Chute généralisée du niveau de tous les élèves </a:t>
            </a:r>
          </a:p>
          <a:p>
            <a:pPr lvl="2"/>
            <a:r>
              <a:rPr lang="fr-FR" sz="2000" dirty="0"/>
              <a:t>Effet COVID notamment, mais pas uniquement</a:t>
            </a:r>
          </a:p>
          <a:p>
            <a:pPr lvl="1">
              <a:buFont typeface="Wingdings" panose="05000000000000000000" pitchFamily="2" charset="2"/>
              <a:buChar char="Ø"/>
            </a:pPr>
            <a:r>
              <a:rPr lang="fr-FR" sz="2000" dirty="0"/>
              <a:t> Elèves français chutent plus que les autres</a:t>
            </a:r>
          </a:p>
          <a:p>
            <a:pPr lvl="2"/>
            <a:r>
              <a:rPr lang="fr-FR" sz="2000" dirty="0"/>
              <a:t>En Maths et en lecture principalement</a:t>
            </a:r>
          </a:p>
          <a:p>
            <a:pPr lvl="2"/>
            <a:r>
              <a:rPr lang="fr-FR" sz="2000" dirty="0"/>
              <a:t>Reste toutefois dans la moyenne OCDE</a:t>
            </a:r>
            <a:endParaRPr lang="fr-FR" dirty="0"/>
          </a:p>
          <a:p>
            <a:r>
              <a:rPr lang="fr-FR" b="1" dirty="0"/>
              <a:t>Les principales raisons :</a:t>
            </a:r>
            <a:endParaRPr lang="fr-FR" dirty="0"/>
          </a:p>
          <a:p>
            <a:pPr lvl="2"/>
            <a:r>
              <a:rPr lang="fr-FR" sz="2000" dirty="0"/>
              <a:t>Système scolaire français est le système le plus inégalitaire</a:t>
            </a:r>
          </a:p>
          <a:p>
            <a:pPr lvl="2"/>
            <a:r>
              <a:rPr lang="fr-FR" sz="2000" dirty="0"/>
              <a:t>dégradation des conditions d’enseignement dû au manque de personnel enseignant et défaut d’encadrement administratif</a:t>
            </a:r>
          </a:p>
          <a:p>
            <a:pPr lvl="1">
              <a:buFont typeface="Wingdings" panose="05000000000000000000" pitchFamily="2" charset="2"/>
              <a:buChar char="Ø"/>
            </a:pPr>
            <a:r>
              <a:rPr lang="fr-FR" sz="2000" dirty="0"/>
              <a:t> Manque de formation continue pour les </a:t>
            </a:r>
            <a:r>
              <a:rPr lang="fr-FR" sz="2000" dirty="0" err="1"/>
              <a:t>enseignant.e.s</a:t>
            </a:r>
            <a:endParaRPr lang="fr-FR" sz="2000" dirty="0"/>
          </a:p>
          <a:p>
            <a:pPr lvl="1">
              <a:buFont typeface="Wingdings" panose="05000000000000000000" pitchFamily="2" charset="2"/>
              <a:buChar char="Ø"/>
            </a:pPr>
            <a:r>
              <a:rPr lang="fr-FR" sz="2000" dirty="0"/>
              <a:t> Suppression des redoublements non-compensée par mesures de remédiation ou d’accompagnement</a:t>
            </a:r>
          </a:p>
          <a:p>
            <a:pPr lvl="2"/>
            <a:endParaRPr lang="fr-FR" sz="2000" dirty="0"/>
          </a:p>
        </p:txBody>
      </p:sp>
      <p:pic>
        <p:nvPicPr>
          <p:cNvPr id="6" name="Image 5">
            <a:extLst>
              <a:ext uri="{FF2B5EF4-FFF2-40B4-BE49-F238E27FC236}">
                <a16:creationId xmlns:a16="http://schemas.microsoft.com/office/drawing/2014/main" id="{8A0D892D-CED7-4DED-0CA7-56C922B7BC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27931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D07045A3-0236-0879-2D31-0B1AD1FFF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id="{91AC7663-4F6F-3DBE-5DE2-AE7887319A38}"/>
              </a:ext>
            </a:extLst>
          </p:cNvPr>
          <p:cNvSpPr>
            <a:spLocks noGrp="1"/>
          </p:cNvSpPr>
          <p:nvPr>
            <p:ph type="title"/>
          </p:nvPr>
        </p:nvSpPr>
        <p:spPr/>
        <p:txBody>
          <a:bodyPr/>
          <a:lstStyle/>
          <a:p>
            <a:r>
              <a:rPr lang="fr-FR" dirty="0"/>
              <a:t>Chute des résultats sur les « SAVOIRS fondamentaux »</a:t>
            </a:r>
          </a:p>
        </p:txBody>
      </p:sp>
      <p:sp>
        <p:nvSpPr>
          <p:cNvPr id="3" name="Espace réservé du contenu 2">
            <a:extLst>
              <a:ext uri="{FF2B5EF4-FFF2-40B4-BE49-F238E27FC236}">
                <a16:creationId xmlns:a16="http://schemas.microsoft.com/office/drawing/2014/main" id="{45A3764C-C5F6-2E81-1A11-BC5D0D045FE0}"/>
              </a:ext>
            </a:extLst>
          </p:cNvPr>
          <p:cNvSpPr>
            <a:spLocks noGrp="1"/>
          </p:cNvSpPr>
          <p:nvPr>
            <p:ph idx="1"/>
          </p:nvPr>
        </p:nvSpPr>
        <p:spPr>
          <a:xfrm>
            <a:off x="495301" y="2025257"/>
            <a:ext cx="10782300" cy="5118493"/>
          </a:xfrm>
        </p:spPr>
        <p:txBody>
          <a:bodyPr>
            <a:normAutofit/>
          </a:bodyPr>
          <a:lstStyle/>
          <a:p>
            <a:r>
              <a:rPr lang="fr-FR" dirty="0"/>
              <a:t>Pourtant France = pays de l’OCDE qui consacre le plus de temps à ces fondamentaux</a:t>
            </a:r>
          </a:p>
          <a:p>
            <a:pPr lvl="1">
              <a:buFont typeface="Wingdings" panose="05000000000000000000" pitchFamily="2" charset="2"/>
              <a:buChar char="Ø"/>
            </a:pPr>
            <a:r>
              <a:rPr lang="fr-FR" dirty="0"/>
              <a:t>Problème au niveau de ce qui est mis en place</a:t>
            </a:r>
          </a:p>
          <a:p>
            <a:pPr lvl="2"/>
            <a:r>
              <a:rPr lang="fr-FR" dirty="0"/>
              <a:t>Ex: Français (lecture) </a:t>
            </a:r>
            <a:r>
              <a:rPr lang="fr-FR" dirty="0">
                <a:sym typeface="Wingdings" panose="05000000000000000000" pitchFamily="2" charset="2"/>
              </a:rPr>
              <a:t> Blanquer = focalisation sur le décodage et la technique, et non sur la compréhension et l’implicite</a:t>
            </a:r>
            <a:endParaRPr lang="fr-FR" dirty="0"/>
          </a:p>
          <a:p>
            <a:pPr lvl="2"/>
            <a:endParaRPr lang="fr-FR" dirty="0"/>
          </a:p>
          <a:p>
            <a:pPr lvl="2"/>
            <a:r>
              <a:rPr lang="fr-FR" dirty="0"/>
              <a:t>Maths = chute la plus significative et inédite</a:t>
            </a:r>
          </a:p>
          <a:p>
            <a:pPr lvl="2"/>
            <a:r>
              <a:rPr lang="fr-FR" dirty="0"/>
              <a:t>Travailler les maths par manipulation ok, mais avec quels moyens ?</a:t>
            </a:r>
          </a:p>
          <a:p>
            <a:pPr lvl="2"/>
            <a:r>
              <a:rPr lang="fr-FR" dirty="0"/>
              <a:t>Il faut des conditions, des moyens et du temps pour mettre en place des méthodes qui marchent</a:t>
            </a:r>
          </a:p>
          <a:p>
            <a:pPr lvl="2"/>
            <a:endParaRPr lang="fr-FR" dirty="0"/>
          </a:p>
          <a:p>
            <a:pPr lvl="1"/>
            <a:endParaRPr lang="fr-FR" dirty="0"/>
          </a:p>
        </p:txBody>
      </p:sp>
    </p:spTree>
    <p:extLst>
      <p:ext uri="{BB962C8B-B14F-4D97-AF65-F5344CB8AC3E}">
        <p14:creationId xmlns:p14="http://schemas.microsoft.com/office/powerpoint/2010/main" val="8676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6984</TotalTime>
  <Words>1745</Words>
  <Application>Microsoft Office PowerPoint</Application>
  <PresentationFormat>Grand écran</PresentationFormat>
  <Paragraphs>179</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Rockwell</vt:lpstr>
      <vt:lpstr>Times New Roman</vt:lpstr>
      <vt:lpstr>Wingdings</vt:lpstr>
      <vt:lpstr>Galerie</vt:lpstr>
      <vt:lpstr>Choc des savoirs : Une PARODIE DE CONCERTATION</vt:lpstr>
      <vt:lpstr>UN ANCRAGE IDEOLOGIQUE REACTIONNAIRE</vt:lpstr>
      <vt:lpstr>Un rapide éclaircissement sur les recettes fiscales de l’état</vt:lpstr>
      <vt:lpstr>A chacun selon ses moyens, a chacun selon ses besoins !</vt:lpstr>
      <vt:lpstr>UN ANCRAGE IDEOLOGIQUE REACTIONNAIRE</vt:lpstr>
      <vt:lpstr>But dont il ne se cache pas :</vt:lpstr>
      <vt:lpstr>PISA : gardons un œil critique !</vt:lpstr>
      <vt:lpstr>enquête pisa</vt:lpstr>
      <vt:lpstr>Chute des résultats sur les « SAVOIRS fondamentaux »</vt:lpstr>
      <vt:lpstr>Choc des savoirs : à l’école primaire</vt:lpstr>
      <vt:lpstr>à l’école primaire</vt:lpstr>
      <vt:lpstr>Présentation PowerPoint</vt:lpstr>
      <vt:lpstr>Présentation PowerPoint</vt:lpstr>
      <vt:lpstr>Présentation PowerPoint</vt:lpstr>
      <vt:lpstr>Primaire et collège</vt:lpstr>
      <vt:lpstr>Primaire et collège</vt:lpstr>
      <vt:lpstr>Au collège :</vt:lpstr>
      <vt:lpstr>Collège</vt:lpstr>
      <vt:lpstr>Au Collège</vt:lpstr>
      <vt:lpstr>Dès la classe de seconde</vt:lpstr>
      <vt:lpstr>Utilisation de l’intelligence artificielle</vt:lpstr>
      <vt:lpstr>En somme, Le choc des savoirs…</vt:lpstr>
      <vt:lpstr>Necessité de réaffirmer nos valeurs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 des savoirs : Une communication et un timing savamment orchestrés</dc:title>
  <dc:creator>Basile Mouton</dc:creator>
  <cp:lastModifiedBy>Basile Mouton</cp:lastModifiedBy>
  <cp:revision>53</cp:revision>
  <dcterms:created xsi:type="dcterms:W3CDTF">2023-12-20T18:04:41Z</dcterms:created>
  <dcterms:modified xsi:type="dcterms:W3CDTF">2024-01-12T16:55:19Z</dcterms:modified>
</cp:coreProperties>
</file>