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0DE23-9A60-4A56-81D6-2CBF9BDA58D1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B22C-7216-4868-9234-FFB43A6FA3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656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B22C-7216-4868-9234-FFB43A6FA3B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43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B22C-7216-4868-9234-FFB43A6FA3B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9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91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95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3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5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52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92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90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60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92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43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92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6626-144F-4842-8B39-6BDF30611ED5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E4F0-7447-4F6A-BA6E-EC474E9DED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7707" y="110928"/>
            <a:ext cx="26567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b="1" dirty="0" smtClean="0">
                <a:effectLst/>
                <a:latin typeface="Arial" panose="020B0604020202020204" pitchFamily="34" charset="0"/>
                <a:ea typeface="Times" panose="02020603050405020304" pitchFamily="18" charset="0"/>
              </a:rPr>
              <a:t>CAP en 1, 2 ou 3 ans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10184" y="2574821"/>
            <a:ext cx="9198592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fr-FR" b="1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Décision de positionnement </a:t>
            </a:r>
            <a:r>
              <a:rPr lang="fr-FR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: recteur après avis de l’équipe pédagogique au plus tard à la date d’inscription aux examens. Le nombre minimal de semaines de PFMP est porté à cinq semaines.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59"/>
            <a:ext cx="1050879" cy="162722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067343" y="628944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CAP 1 ANS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1310184" y="1041642"/>
            <a:ext cx="9312604" cy="14773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dirty="0"/>
              <a:t>- </a:t>
            </a:r>
            <a:r>
              <a:rPr lang="fr-FR" dirty="0" smtClean="0"/>
              <a:t>Jeunes </a:t>
            </a:r>
            <a:r>
              <a:rPr lang="fr-FR" dirty="0"/>
              <a:t>issus de première ou terminale professionnelle, technologique ou générale motivés pour obtenir un CAP ;</a:t>
            </a:r>
          </a:p>
          <a:p>
            <a:r>
              <a:rPr lang="fr-FR" dirty="0"/>
              <a:t>- </a:t>
            </a:r>
            <a:r>
              <a:rPr lang="fr-FR" dirty="0" smtClean="0"/>
              <a:t>Jeunes </a:t>
            </a:r>
            <a:r>
              <a:rPr lang="fr-FR" dirty="0"/>
              <a:t>déjà titulaires d'un diplôme (au minimum de niveau 3) et dispensés, à ce titre, des épreuves d'enseignement général du CAP </a:t>
            </a:r>
            <a:r>
              <a:rPr lang="fr-FR" dirty="0" smtClean="0"/>
              <a:t>; déjà existant </a:t>
            </a:r>
            <a:endParaRPr lang="fr-FR" dirty="0"/>
          </a:p>
          <a:p>
            <a:r>
              <a:rPr lang="fr-FR" dirty="0"/>
              <a:t>- </a:t>
            </a:r>
            <a:r>
              <a:rPr lang="fr-FR" dirty="0" smtClean="0"/>
              <a:t>Jeunes </a:t>
            </a:r>
            <a:r>
              <a:rPr lang="fr-FR" dirty="0"/>
              <a:t>sortis du système scolaire sans qualification en retour en formation.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431900" y="1663225"/>
            <a:ext cx="618979" cy="23416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310184" y="3641735"/>
            <a:ext cx="936681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L’accès au parcours en trois ans validé par le recteur 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proposition de l’équipe pédagogique) et après dialogue avec la famille. </a:t>
            </a:r>
            <a:r>
              <a:rPr lang="fr-FR" dirty="0">
                <a:ea typeface="Times" panose="02020603050405020304" pitchFamily="18" charset="0"/>
                <a:cs typeface="Times New Roman" panose="02020603050405020304" pitchFamily="18" charset="0"/>
              </a:rPr>
              <a:t>La décision de positionnement au dernier conseil de classe de fin de première année de formation.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L’acquisition progressive de certaines unités  vise à favoriser la persévérance de l’élève. Pas un  palier d’orientation. </a:t>
            </a:r>
          </a:p>
          <a:p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Selon la circulaire, il </a:t>
            </a:r>
            <a:r>
              <a:rPr lang="fr-FR" i="1" dirty="0"/>
              <a:t>"ne s'agit pas davantage d'un doublement de la deuxième année du parcours de formation. Ce parcours correspond à une organisation pédagogique adaptée permettant une progression régulière de l'élève en vue de l'obtention du CAP en fin de troisième année de préparation</a:t>
            </a:r>
            <a:r>
              <a:rPr lang="fr-FR" dirty="0"/>
              <a:t>." Sauf, qu'en l'absence de classes ou dispositifs dédiés, il s'agit de fait d'un redoublement. </a:t>
            </a:r>
            <a:r>
              <a:rPr lang="fr-FR" dirty="0" smtClean="0"/>
              <a:t>Le </a:t>
            </a:r>
            <a:r>
              <a:rPr lang="fr-FR" dirty="0"/>
              <a:t>recteur peut décider d'une éventuelle allocation de moyens. 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094446" y="3320711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CAP 3 ANS</a:t>
            </a:r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6096000" y="17248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Texte </a:t>
            </a:r>
            <a:r>
              <a:rPr lang="fr-FR" sz="1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: BO n° 3 du 16 janvier 2020 et circulaire n° 2020-002 du 15-1-2020 </a:t>
            </a:r>
            <a:endParaRPr lang="fr-FR" sz="1400" b="1" i="1" dirty="0"/>
          </a:p>
        </p:txBody>
      </p:sp>
    </p:spTree>
    <p:extLst>
      <p:ext uri="{BB962C8B-B14F-4D97-AF65-F5344CB8AC3E}">
        <p14:creationId xmlns:p14="http://schemas.microsoft.com/office/powerpoint/2010/main" val="403706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0" grpId="0"/>
      <p:bldP spid="11" grpId="0" animBg="1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0" y="4711656"/>
            <a:ext cx="12179300" cy="2146344"/>
          </a:xfrm>
          <a:prstGeom prst="flowChartManualInpu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722932" y="844279"/>
            <a:ext cx="2655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fr-FR" b="1" u="sng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INSCRIPTION À L’EXAMEN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8401" y="1761125"/>
            <a:ext cx="10516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Le déploiement de la formation entre la 2° et la 3° année en vue de l’obtention de chaque unité de la spécialité du CAP préparé est arrêté, au cas par cas, par l’équipe pédagogique, après entretien avec l’élève ou sa famille.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2440" y="2639468"/>
            <a:ext cx="10636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PFMP : réalisée dans sa totalité en fin de deuxième année ou répartie sur les trois années de formation. L</a:t>
            </a:r>
            <a:r>
              <a:rPr lang="fr-FR" dirty="0" smtClean="0">
                <a:effectLst/>
                <a:ea typeface="Times" panose="02020603050405020304" pitchFamily="18" charset="0"/>
              </a:rPr>
              <a:t>e parcours en trois ans offre la possibilité de proposer des périodes supplémentaires de PFMP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88165" y="3437552"/>
            <a:ext cx="8153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fr-FR" b="1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Répartition des unités entre la deuxième et la troisième année</a:t>
            </a:r>
            <a:endParaRPr lang="fr-FR" dirty="0" smtClean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8165" y="3942759"/>
            <a:ext cx="7893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fr-FR" b="1" dirty="0" smtClean="0">
                <a:effectLst/>
                <a:ea typeface="Times" panose="02020603050405020304" pitchFamily="18" charset="0"/>
                <a:cs typeface="Times New Roman" panose="02020603050405020304" pitchFamily="18" charset="0"/>
              </a:rPr>
              <a:t>Possibilité de présenter l’ensemble des unités en troisième année</a:t>
            </a:r>
            <a:endParaRPr lang="fr-FR" dirty="0">
              <a:effectLst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0"/>
            <a:ext cx="1050879" cy="1627223"/>
          </a:xfrm>
          <a:prstGeom prst="rect">
            <a:avLst/>
          </a:prstGeom>
        </p:spPr>
      </p:pic>
      <p:pic>
        <p:nvPicPr>
          <p:cNvPr id="16" name="Picture 3" descr="megaphone-noisy_318-822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9283"/>
            <a:ext cx="1088165" cy="80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7" name="Flèche droite 16"/>
          <p:cNvSpPr/>
          <p:nvPr/>
        </p:nvSpPr>
        <p:spPr>
          <a:xfrm>
            <a:off x="1336561" y="5164459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1375201" y="5897897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123253" y="5129118"/>
            <a:ext cx="4304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INDIVIDUALISATION DES PARCOURS, APX6, </a:t>
            </a:r>
          </a:p>
          <a:p>
            <a:r>
              <a:rPr lang="fr-FR" b="1" dirty="0" smtClean="0"/>
              <a:t>FIN DU GROUPE CLASSE, EN TERM ?</a:t>
            </a:r>
            <a:endParaRPr lang="fr-FR" b="1" dirty="0"/>
          </a:p>
        </p:txBody>
      </p:sp>
      <p:sp>
        <p:nvSpPr>
          <p:cNvPr id="20" name="Rectangle 19"/>
          <p:cNvSpPr/>
          <p:nvPr/>
        </p:nvSpPr>
        <p:spPr>
          <a:xfrm>
            <a:off x="2195742" y="5830312"/>
            <a:ext cx="1698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MODULARITE</a:t>
            </a:r>
            <a:endParaRPr lang="fr-FR" dirty="0"/>
          </a:p>
        </p:txBody>
      </p:sp>
      <p:sp>
        <p:nvSpPr>
          <p:cNvPr id="21" name="Flèche droite 20"/>
          <p:cNvSpPr/>
          <p:nvPr/>
        </p:nvSpPr>
        <p:spPr>
          <a:xfrm>
            <a:off x="6879826" y="5164459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598280" y="5063369"/>
            <a:ext cx="4304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FIN DE L’ENSEIGNEMENT ADAPTE (EREA)</a:t>
            </a:r>
            <a:endParaRPr lang="fr-FR" b="1" dirty="0"/>
          </a:p>
        </p:txBody>
      </p:sp>
      <p:sp>
        <p:nvSpPr>
          <p:cNvPr id="23" name="Flèche droite 22"/>
          <p:cNvSpPr/>
          <p:nvPr/>
        </p:nvSpPr>
        <p:spPr>
          <a:xfrm>
            <a:off x="6879826" y="5740510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605577" y="5658654"/>
            <a:ext cx="2957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PAS DE CLASSES DEDIEES</a:t>
            </a:r>
          </a:p>
          <a:p>
            <a:r>
              <a:rPr lang="fr-FR" b="1" dirty="0" smtClean="0"/>
              <a:t>MIXITE DES PUBLICS</a:t>
            </a:r>
            <a:endParaRPr lang="fr-FR" b="1" dirty="0"/>
          </a:p>
        </p:txBody>
      </p:sp>
      <p:sp>
        <p:nvSpPr>
          <p:cNvPr id="25" name="Flèche droite 24"/>
          <p:cNvSpPr/>
          <p:nvPr/>
        </p:nvSpPr>
        <p:spPr>
          <a:xfrm>
            <a:off x="6879826" y="6383431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666517" y="6355511"/>
            <a:ext cx="2501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SURCHAGE DE TRAVAIL</a:t>
            </a:r>
            <a:endParaRPr lang="fr-FR" dirty="0"/>
          </a:p>
        </p:txBody>
      </p:sp>
      <p:sp>
        <p:nvSpPr>
          <p:cNvPr id="27" name="Flèche droite 26"/>
          <p:cNvSpPr/>
          <p:nvPr/>
        </p:nvSpPr>
        <p:spPr>
          <a:xfrm>
            <a:off x="1375201" y="6332917"/>
            <a:ext cx="618979" cy="2341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195742" y="6265332"/>
            <a:ext cx="3793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DEGRADATION CONDITIONS D’ETUDE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89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/>
      <p:bldP spid="9" grpId="0"/>
      <p:bldP spid="10" grpId="0"/>
      <p:bldP spid="11" grpId="0"/>
      <p:bldP spid="17" grpId="0" animBg="1"/>
      <p:bldP spid="18" grpId="0" animBg="1"/>
      <p:bldP spid="19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357</Words>
  <Application>Microsoft Office PowerPoint</Application>
  <PresentationFormat>Grand écran</PresentationFormat>
  <Paragraphs>28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g5070</dc:creator>
  <cp:lastModifiedBy>g5070</cp:lastModifiedBy>
  <cp:revision>20</cp:revision>
  <dcterms:created xsi:type="dcterms:W3CDTF">2019-09-18T13:40:37Z</dcterms:created>
  <dcterms:modified xsi:type="dcterms:W3CDTF">2020-03-09T08:12:44Z</dcterms:modified>
</cp:coreProperties>
</file>