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8" r:id="rId4"/>
    <p:sldId id="258" r:id="rId5"/>
    <p:sldId id="259" r:id="rId6"/>
    <p:sldId id="260" r:id="rId7"/>
    <p:sldId id="262" r:id="rId8"/>
    <p:sldId id="261" r:id="rId9"/>
    <p:sldId id="271" r:id="rId10"/>
    <p:sldId id="272" r:id="rId11"/>
    <p:sldId id="270" r:id="rId12"/>
    <p:sldId id="265" r:id="rId13"/>
    <p:sldId id="269" r:id="rId14"/>
    <p:sldId id="266"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varScale="1">
        <p:scale>
          <a:sx n="50" d="100"/>
          <a:sy n="50" d="100"/>
        </p:scale>
        <p:origin x="1036"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15015B-8EB1-46D6-9726-8AB6957DBE55}" type="datetimeFigureOut">
              <a:rPr lang="fr-FR" smtClean="0"/>
              <a:pPr/>
              <a:t>26/05/2023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BA48A-ED0D-4907-A86D-B0CA94CF3D3C}" type="slidenum">
              <a:rPr lang="fr-FR" smtClean="0"/>
              <a:pPr/>
              <a:t>‹N°›</a:t>
            </a:fld>
            <a:endParaRPr lang="fr-FR"/>
          </a:p>
        </p:txBody>
      </p:sp>
    </p:spTree>
    <p:extLst>
      <p:ext uri="{BB962C8B-B14F-4D97-AF65-F5344CB8AC3E}">
        <p14:creationId xmlns:p14="http://schemas.microsoft.com/office/powerpoint/2010/main" val="3120556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475656" y="260649"/>
            <a:ext cx="6552728" cy="1152128"/>
          </a:xfrm>
        </p:spPr>
        <p:txBody>
          <a:bodyPr/>
          <a:lstStyle>
            <a:lvl1pPr>
              <a:defRPr baseline="0"/>
            </a:lvl1pPr>
          </a:lstStyle>
          <a:p>
            <a:r>
              <a:rPr lang="fr-FR" dirty="0"/>
              <a:t>Comprendre le Pacte </a:t>
            </a:r>
          </a:p>
        </p:txBody>
      </p:sp>
      <p:sp>
        <p:nvSpPr>
          <p:cNvPr id="3" name="Sous-titre 2"/>
          <p:cNvSpPr>
            <a:spLocks noGrp="1"/>
          </p:cNvSpPr>
          <p:nvPr>
            <p:ph type="subTitle" idx="1" hasCustomPrompt="1"/>
          </p:nvPr>
        </p:nvSpPr>
        <p:spPr>
          <a:xfrm>
            <a:off x="683568" y="1988840"/>
            <a:ext cx="7776864" cy="3649960"/>
          </a:xfrm>
        </p:spPr>
        <p:txBody>
          <a:bodyPr>
            <a:normAutofit/>
          </a:bodyPr>
          <a:lstStyle>
            <a:lvl1pPr marL="0" indent="0" algn="ctr">
              <a:buFontTx/>
              <a:buNone/>
              <a:defRPr sz="2400" baseline="0">
                <a:solidFill>
                  <a:schemeClr val="tx1">
                    <a:tint val="75000"/>
                  </a:schemeClr>
                </a:solidFill>
              </a:defRPr>
            </a:lvl1pPr>
            <a:lvl2pPr marL="914400" indent="-457200" algn="l">
              <a:buFont typeface="Arial" panose="020B0604020202020204" pitchFamily="34" charset="0"/>
              <a:buChar char="•"/>
              <a:defRPr sz="2400">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dirty="0"/>
              <a:t>Les principes du PACTE  : </a:t>
            </a:r>
          </a:p>
          <a:p>
            <a:pPr lvl="1"/>
            <a:r>
              <a:rPr lang="fr-FR" dirty="0"/>
              <a:t>Travailler plus pour gagner plus </a:t>
            </a:r>
          </a:p>
          <a:p>
            <a:pPr lvl="1"/>
            <a:r>
              <a:rPr lang="fr-FR" dirty="0"/>
              <a:t>Trouver des enseignant.es à mettre devant les élèves … sans embaucher. </a:t>
            </a:r>
          </a:p>
          <a:p>
            <a:pPr lvl="1"/>
            <a:r>
              <a:rPr lang="fr-FR" dirty="0"/>
              <a:t>Renvoyer la responsabilité des non remplacements au niveau local. </a:t>
            </a:r>
          </a:p>
          <a:p>
            <a:pPr lvl="1"/>
            <a:r>
              <a:rPr lang="fr-FR" dirty="0"/>
              <a:t>Déréguler nos Obligations Règlementaires de Service (ORS)… ouvrant à l’annualisation du temps de travail </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162252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348855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911873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baseline="0"/>
            </a:lvl1pPr>
          </a:lstStyle>
          <a:p>
            <a:r>
              <a:rPr lang="fr-FR" dirty="0"/>
              <a:t>Le PACTE, c’est qui ? </a:t>
            </a:r>
          </a:p>
        </p:txBody>
      </p:sp>
      <p:sp>
        <p:nvSpPr>
          <p:cNvPr id="3" name="Espace réservé du contenu 2"/>
          <p:cNvSpPr>
            <a:spLocks noGrp="1"/>
          </p:cNvSpPr>
          <p:nvPr>
            <p:ph idx="1" hasCustomPrompt="1"/>
          </p:nvPr>
        </p:nvSpPr>
        <p:spPr/>
        <p:txBody>
          <a:bodyPr/>
          <a:lstStyle>
            <a:lvl1pPr marL="457200" indent="-457200">
              <a:buFontTx/>
              <a:buChar char="-"/>
              <a:defRPr baseline="0"/>
            </a:lvl1pPr>
          </a:lstStyle>
          <a:p>
            <a:pPr lvl="0"/>
            <a:r>
              <a:rPr lang="fr-FR" dirty="0"/>
              <a:t>Le PACTE concerne : </a:t>
            </a:r>
          </a:p>
        </p:txBody>
      </p:sp>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400418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36A30E-BAE2-4BF0-938B-FAAF1926E628}" type="slidenum">
              <a:rPr lang="fr-FR" smtClean="0"/>
              <a:pPr/>
              <a:t>‹N°›</a:t>
            </a:fld>
            <a:endParaRPr lang="fr-FR"/>
          </a:p>
        </p:txBody>
      </p:sp>
      <p:sp>
        <p:nvSpPr>
          <p:cNvPr id="7" name="ZoneTexte 6"/>
          <p:cNvSpPr txBox="1"/>
          <p:nvPr userDrawn="1"/>
        </p:nvSpPr>
        <p:spPr>
          <a:xfrm>
            <a:off x="1547664" y="260648"/>
            <a:ext cx="6480720" cy="769441"/>
          </a:xfrm>
          <a:prstGeom prst="rect">
            <a:avLst/>
          </a:prstGeom>
          <a:noFill/>
        </p:spPr>
        <p:txBody>
          <a:bodyPr wrap="square" rtlCol="0">
            <a:spAutoFit/>
          </a:bodyPr>
          <a:lstStyle/>
          <a:p>
            <a:r>
              <a:rPr lang="fr-FR" sz="4400" dirty="0"/>
              <a:t>Et</a:t>
            </a:r>
            <a:r>
              <a:rPr lang="fr-FR" sz="4400" baseline="0" dirty="0"/>
              <a:t> 1, et 2, et 3… Briques ! </a:t>
            </a:r>
            <a:endParaRPr lang="fr-FR" sz="4400" dirty="0"/>
          </a:p>
        </p:txBody>
      </p:sp>
    </p:spTree>
    <p:extLst>
      <p:ext uri="{BB962C8B-B14F-4D97-AF65-F5344CB8AC3E}">
        <p14:creationId xmlns:p14="http://schemas.microsoft.com/office/powerpoint/2010/main" val="32078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10538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3665822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285434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39111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91852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8FE518D-8FDC-4BF1-92B2-F6A7DCE70991}" type="datetimeFigureOut">
              <a:rPr lang="fr-FR" smtClean="0"/>
              <a:pPr/>
              <a:t>26/05/2023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36A30E-BAE2-4BF0-938B-FAAF1926E628}" type="slidenum">
              <a:rPr lang="fr-FR" smtClean="0"/>
              <a:pPr/>
              <a:t>‹N°›</a:t>
            </a:fld>
            <a:endParaRPr lang="fr-FR"/>
          </a:p>
        </p:txBody>
      </p:sp>
    </p:spTree>
    <p:extLst>
      <p:ext uri="{BB962C8B-B14F-4D97-AF65-F5344CB8AC3E}">
        <p14:creationId xmlns:p14="http://schemas.microsoft.com/office/powerpoint/2010/main" val="1363149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403648" y="274638"/>
            <a:ext cx="7283152" cy="1143000"/>
          </a:xfrm>
          <a:prstGeom prst="rect">
            <a:avLst/>
          </a:prstGeom>
        </p:spPr>
        <p:txBody>
          <a:bodyPr vert="horz" lIns="91440" tIns="45720" rIns="91440" bIns="45720" rtlCol="0" anchor="ctr">
            <a:normAutofit/>
          </a:bodyPr>
          <a:lstStyle/>
          <a:p>
            <a:r>
              <a:rPr lang="fr-FR" dirty="0"/>
              <a:t>Le PACTE, qu’est-ce que c’est ?</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E518D-8FDC-4BF1-92B2-F6A7DCE70991}" type="datetimeFigureOut">
              <a:rPr lang="fr-FR" smtClean="0"/>
              <a:pPr/>
              <a:t>26/05/2023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Revalorisation Pacte - 2023</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6A30E-BAE2-4BF0-938B-FAAF1926E628}" type="slidenum">
              <a:rPr lang="fr-FR" smtClean="0"/>
              <a:pPr/>
              <a:t>‹N°›</a:t>
            </a:fld>
            <a:endParaRPr lang="fr-FR"/>
          </a:p>
        </p:txBody>
      </p:sp>
      <p:pic>
        <p:nvPicPr>
          <p:cNvPr id="7" name="Imag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67544" y="260648"/>
            <a:ext cx="648072" cy="1120846"/>
          </a:xfrm>
          <a:prstGeom prst="rect">
            <a:avLst/>
          </a:prstGeom>
        </p:spPr>
      </p:pic>
    </p:spTree>
    <p:extLst>
      <p:ext uri="{BB962C8B-B14F-4D97-AF65-F5344CB8AC3E}">
        <p14:creationId xmlns:p14="http://schemas.microsoft.com/office/powerpoint/2010/main" val="738386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latin typeface="Bebas Neue Bold" panose="020B0606020202050201" pitchFamily="34" charset="0"/>
              </a:rPr>
              <a:t>Le PACTE, c’est quoi ? </a:t>
            </a:r>
          </a:p>
        </p:txBody>
      </p:sp>
      <p:sp>
        <p:nvSpPr>
          <p:cNvPr id="4" name="Espace réservé du texte 2"/>
          <p:cNvSpPr txBox="1">
            <a:spLocks/>
          </p:cNvSpPr>
          <p:nvPr/>
        </p:nvSpPr>
        <p:spPr>
          <a:xfrm>
            <a:off x="395536" y="1600200"/>
            <a:ext cx="8496944" cy="4853136"/>
          </a:xfrm>
          <a:prstGeom prst="rect">
            <a:avLst/>
          </a:prstGeom>
        </p:spPr>
        <p:txBody>
          <a:bodyPr vert="horz" lIns="91440" tIns="45720" rIns="91440" bIns="45720" rtlCol="0">
            <a:normAutofit lnSpcReduction="10000"/>
          </a:bodyPr>
          <a:lstStyle>
            <a:lvl1pPr marL="457200" indent="-457200" algn="ctr" defTabSz="914400" rtl="0" eaLnBrk="1" latinLnBrk="0" hangingPunct="1">
              <a:spcBef>
                <a:spcPct val="20000"/>
              </a:spcBef>
              <a:buFontTx/>
              <a:buChar char="-"/>
              <a:defRPr sz="3200" kern="1200" baseline="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baseline="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r>
              <a:rPr lang="fr-FR" dirty="0">
                <a:solidFill>
                  <a:srgbClr val="C00000"/>
                </a:solidFill>
              </a:rPr>
              <a:t>Les principes du PACTE  : </a:t>
            </a:r>
          </a:p>
          <a:p>
            <a:pPr marL="914400" lvl="1" indent="-457200" algn="just">
              <a:buFont typeface="Arial" panose="020B0604020202020204" pitchFamily="34" charset="0"/>
              <a:buChar char="•"/>
            </a:pPr>
            <a:r>
              <a:rPr lang="fr-FR" dirty="0">
                <a:solidFill>
                  <a:srgbClr val="C00000"/>
                </a:solidFill>
              </a:rPr>
              <a:t>Travailler plus pour gagner plus (« perdre moins »)</a:t>
            </a:r>
          </a:p>
          <a:p>
            <a:pPr marL="914400" lvl="1" indent="-457200" algn="just">
              <a:buFont typeface="Arial" panose="020B0604020202020204" pitchFamily="34" charset="0"/>
              <a:buChar char="•"/>
            </a:pPr>
            <a:r>
              <a:rPr lang="fr-FR" dirty="0">
                <a:solidFill>
                  <a:srgbClr val="C00000"/>
                </a:solidFill>
              </a:rPr>
              <a:t>Trouver des </a:t>
            </a:r>
            <a:r>
              <a:rPr lang="fr-FR" dirty="0" err="1">
                <a:solidFill>
                  <a:srgbClr val="C00000"/>
                </a:solidFill>
              </a:rPr>
              <a:t>enseignant·es</a:t>
            </a:r>
            <a:r>
              <a:rPr lang="fr-FR" dirty="0">
                <a:solidFill>
                  <a:srgbClr val="C00000"/>
                </a:solidFill>
              </a:rPr>
              <a:t> à mettre devant les élèves … sans embaucher. </a:t>
            </a:r>
          </a:p>
          <a:p>
            <a:pPr marL="914400" lvl="1" indent="-457200" algn="just">
              <a:buFont typeface="Arial" panose="020B0604020202020204" pitchFamily="34" charset="0"/>
              <a:buChar char="•"/>
            </a:pPr>
            <a:r>
              <a:rPr lang="fr-FR" dirty="0">
                <a:solidFill>
                  <a:srgbClr val="C00000"/>
                </a:solidFill>
              </a:rPr>
              <a:t>Renvoyer la responsabilité des non remplacements au niveau local. </a:t>
            </a:r>
          </a:p>
          <a:p>
            <a:pPr marL="914400" lvl="1" indent="-457200" algn="just">
              <a:buFont typeface="Arial" panose="020B0604020202020204" pitchFamily="34" charset="0"/>
              <a:buChar char="•"/>
            </a:pPr>
            <a:r>
              <a:rPr lang="fr-FR" dirty="0">
                <a:solidFill>
                  <a:srgbClr val="C00000"/>
                </a:solidFill>
              </a:rPr>
              <a:t>Déréguler nos Obligations Règlementaires de Service (ORS)… ouvrant à l’annualisation du temps de travail. </a:t>
            </a:r>
          </a:p>
          <a:p>
            <a:pPr marL="914400" lvl="1" indent="-457200" algn="just">
              <a:buFont typeface="Arial" panose="020B0604020202020204" pitchFamily="34" charset="0"/>
              <a:buChar char="•"/>
            </a:pPr>
            <a:r>
              <a:rPr lang="fr-FR" dirty="0">
                <a:solidFill>
                  <a:srgbClr val="C00000"/>
                </a:solidFill>
              </a:rPr>
              <a:t>Territorialisation supplémentaire avec des organisations très locales. </a:t>
            </a:r>
          </a:p>
          <a:p>
            <a:pPr lvl="1"/>
            <a:endParaRPr lang="fr-FR" dirty="0"/>
          </a:p>
        </p:txBody>
      </p:sp>
    </p:spTree>
    <p:extLst>
      <p:ext uri="{BB962C8B-B14F-4D97-AF65-F5344CB8AC3E}">
        <p14:creationId xmlns:p14="http://schemas.microsoft.com/office/powerpoint/2010/main" val="110388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Bebas Neue Bold" panose="020B0606020202050201" pitchFamily="34" charset="0"/>
              </a:rPr>
              <a:t>Les prescriptions de l’administration pour l’organisation</a:t>
            </a:r>
          </a:p>
        </p:txBody>
      </p:sp>
      <p:sp>
        <p:nvSpPr>
          <p:cNvPr id="3" name="Espace réservé du contenu 2"/>
          <p:cNvSpPr>
            <a:spLocks noGrp="1"/>
          </p:cNvSpPr>
          <p:nvPr>
            <p:ph idx="1"/>
          </p:nvPr>
        </p:nvSpPr>
        <p:spPr/>
        <p:txBody>
          <a:bodyPr>
            <a:normAutofit fontScale="92500" lnSpcReduction="20000"/>
          </a:bodyPr>
          <a:lstStyle/>
          <a:p>
            <a:r>
              <a:rPr lang="fr-FR" dirty="0">
                <a:solidFill>
                  <a:srgbClr val="C00000"/>
                </a:solidFill>
              </a:rPr>
              <a:t>Pour le 2nd degré </a:t>
            </a:r>
            <a:r>
              <a:rPr lang="fr-FR" dirty="0"/>
              <a:t>: </a:t>
            </a:r>
          </a:p>
          <a:p>
            <a:pPr marL="0" indent="0" algn="just">
              <a:buNone/>
            </a:pPr>
            <a:r>
              <a:rPr lang="fr-FR" dirty="0"/>
              <a:t>Des </a:t>
            </a:r>
            <a:r>
              <a:rPr lang="fr-FR" dirty="0">
                <a:solidFill>
                  <a:srgbClr val="C00000"/>
                </a:solidFill>
              </a:rPr>
              <a:t>créneaux horaires («créneaux disponibles ») seront banalisés </a:t>
            </a:r>
            <a:r>
              <a:rPr lang="fr-FR" dirty="0"/>
              <a:t>pour organiser et anticiper le remplacement sur une année scolaire, d’où une forme d’annualisation du temps de travail des personnels… </a:t>
            </a:r>
          </a:p>
          <a:p>
            <a:pPr marL="0" indent="0" algn="just">
              <a:buNone/>
            </a:pPr>
            <a:endParaRPr lang="fr-FR" dirty="0"/>
          </a:p>
          <a:p>
            <a:pPr marL="0" indent="0" algn="just">
              <a:buNone/>
            </a:pPr>
            <a:r>
              <a:rPr lang="fr-FR" dirty="0"/>
              <a:t>Au Lycée, </a:t>
            </a:r>
            <a:r>
              <a:rPr lang="fr-FR" dirty="0">
                <a:solidFill>
                  <a:srgbClr val="C00000"/>
                </a:solidFill>
              </a:rPr>
              <a:t>des groupes alignés ou décalés dans les EDT pour les </a:t>
            </a:r>
            <a:r>
              <a:rPr lang="fr-FR" dirty="0" err="1">
                <a:solidFill>
                  <a:srgbClr val="C00000"/>
                </a:solidFill>
              </a:rPr>
              <a:t>professeur·es</a:t>
            </a:r>
            <a:r>
              <a:rPr lang="fr-FR" dirty="0">
                <a:solidFill>
                  <a:srgbClr val="C00000"/>
                </a:solidFill>
              </a:rPr>
              <a:t> partageant les mêmes classes</a:t>
            </a:r>
            <a:r>
              <a:rPr lang="fr-FR" dirty="0"/>
              <a:t> afin que les collègues </a:t>
            </a:r>
            <a:r>
              <a:rPr lang="fr-FR" dirty="0" err="1"/>
              <a:t>présent·es</a:t>
            </a:r>
            <a:r>
              <a:rPr lang="fr-FR" dirty="0"/>
              <a:t> prennent les classes entières…</a:t>
            </a:r>
          </a:p>
        </p:txBody>
      </p:sp>
    </p:spTree>
    <p:extLst>
      <p:ext uri="{BB962C8B-B14F-4D97-AF65-F5344CB8AC3E}">
        <p14:creationId xmlns:p14="http://schemas.microsoft.com/office/powerpoint/2010/main" val="350165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Quelques précisions</a:t>
            </a:r>
          </a:p>
        </p:txBody>
      </p:sp>
      <p:sp>
        <p:nvSpPr>
          <p:cNvPr id="3" name="Espace réservé du contenu 2"/>
          <p:cNvSpPr>
            <a:spLocks noGrp="1"/>
          </p:cNvSpPr>
          <p:nvPr>
            <p:ph idx="1"/>
          </p:nvPr>
        </p:nvSpPr>
        <p:spPr/>
        <p:txBody>
          <a:bodyPr>
            <a:normAutofit fontScale="92500"/>
          </a:bodyPr>
          <a:lstStyle/>
          <a:p>
            <a:r>
              <a:rPr lang="fr-FR" dirty="0"/>
              <a:t>Le versement du </a:t>
            </a:r>
            <a:r>
              <a:rPr lang="fr-FR" i="1" dirty="0"/>
              <a:t>Pacte</a:t>
            </a:r>
            <a:r>
              <a:rPr lang="fr-FR" dirty="0"/>
              <a:t> se fera sur </a:t>
            </a:r>
            <a:r>
              <a:rPr lang="fr-FR" dirty="0">
                <a:solidFill>
                  <a:srgbClr val="C00000"/>
                </a:solidFill>
              </a:rPr>
              <a:t>9 mois</a:t>
            </a:r>
            <a:r>
              <a:rPr lang="fr-FR" dirty="0"/>
              <a:t>. </a:t>
            </a:r>
          </a:p>
          <a:p>
            <a:r>
              <a:rPr lang="fr-FR" dirty="0"/>
              <a:t>L’administration (direction d’établissement et IEN-avec l’appui des directions d’école) doit faire un premier </a:t>
            </a:r>
            <a:r>
              <a:rPr lang="fr-FR" dirty="0">
                <a:solidFill>
                  <a:srgbClr val="C00000"/>
                </a:solidFill>
              </a:rPr>
              <a:t>recensement des volontaires pour le 15 juin</a:t>
            </a:r>
            <a:r>
              <a:rPr lang="fr-FR" dirty="0"/>
              <a:t>… Ça vient donc TRÈS vite. </a:t>
            </a:r>
          </a:p>
          <a:p>
            <a:r>
              <a:rPr lang="fr-FR" dirty="0"/>
              <a:t>En EPLE, le projet de répartition est certes discuté en conseils pédagogiques, mais il est arrêté par la direction et simplement </a:t>
            </a:r>
            <a:r>
              <a:rPr lang="fr-FR" dirty="0">
                <a:solidFill>
                  <a:srgbClr val="C00000"/>
                </a:solidFill>
              </a:rPr>
              <a:t>présenté en CA</a:t>
            </a:r>
            <a:r>
              <a:rPr lang="fr-FR" dirty="0"/>
              <a:t>… Dans le 1</a:t>
            </a:r>
            <a:r>
              <a:rPr lang="fr-FR" baseline="30000" dirty="0"/>
              <a:t>er</a:t>
            </a:r>
            <a:r>
              <a:rPr lang="fr-FR" dirty="0"/>
              <a:t> degré, </a:t>
            </a:r>
            <a:r>
              <a:rPr lang="fr-FR" dirty="0" err="1"/>
              <a:t>seul·e</a:t>
            </a:r>
            <a:r>
              <a:rPr lang="fr-FR" dirty="0"/>
              <a:t> l’IEN décidera…</a:t>
            </a:r>
          </a:p>
          <a:p>
            <a:endParaRPr lang="fr-FR" dirty="0"/>
          </a:p>
        </p:txBody>
      </p:sp>
    </p:spTree>
    <p:extLst>
      <p:ext uri="{BB962C8B-B14F-4D97-AF65-F5344CB8AC3E}">
        <p14:creationId xmlns:p14="http://schemas.microsoft.com/office/powerpoint/2010/main" val="146832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Pistes de conclusions </a:t>
            </a:r>
            <a:endParaRPr lang="fr-FR" dirty="0"/>
          </a:p>
        </p:txBody>
      </p:sp>
      <p:sp>
        <p:nvSpPr>
          <p:cNvPr id="3" name="Espace réservé du contenu 2"/>
          <p:cNvSpPr>
            <a:spLocks noGrp="1"/>
          </p:cNvSpPr>
          <p:nvPr>
            <p:ph idx="1"/>
          </p:nvPr>
        </p:nvSpPr>
        <p:spPr>
          <a:xfrm>
            <a:off x="457200" y="1484784"/>
            <a:ext cx="8229600" cy="4641379"/>
          </a:xfrm>
        </p:spPr>
        <p:txBody>
          <a:bodyPr>
            <a:normAutofit fontScale="92500" lnSpcReduction="20000"/>
          </a:bodyPr>
          <a:lstStyle/>
          <a:p>
            <a:pPr algn="just">
              <a:buNone/>
            </a:pPr>
            <a:r>
              <a:rPr lang="fr-FR" sz="2600" dirty="0"/>
              <a:t>Il est clair que pour le MEN, il y a </a:t>
            </a:r>
            <a:r>
              <a:rPr lang="fr-FR" sz="2600" dirty="0">
                <a:solidFill>
                  <a:srgbClr val="C00000"/>
                </a:solidFill>
              </a:rPr>
              <a:t>2 priorités hautes </a:t>
            </a:r>
            <a:r>
              <a:rPr lang="fr-FR" sz="2600" dirty="0"/>
              <a:t>: </a:t>
            </a:r>
            <a:r>
              <a:rPr lang="fr-FR" sz="2600" i="1" dirty="0"/>
              <a:t>les remplacements de courte durée dans le 2</a:t>
            </a:r>
            <a:r>
              <a:rPr lang="fr-FR" sz="2600" i="1" baseline="30000" dirty="0"/>
              <a:t>nd</a:t>
            </a:r>
            <a:r>
              <a:rPr lang="fr-FR" sz="2600" i="1" dirty="0"/>
              <a:t> degré et le soutien 6</a:t>
            </a:r>
            <a:r>
              <a:rPr lang="fr-FR" sz="2600" i="1" baseline="30000" dirty="0"/>
              <a:t>ème</a:t>
            </a:r>
            <a:r>
              <a:rPr lang="fr-FR" sz="2600" i="1" dirty="0"/>
              <a:t> pour le 1</a:t>
            </a:r>
            <a:r>
              <a:rPr lang="fr-FR" sz="2600" i="1" baseline="30000" dirty="0"/>
              <a:t>er</a:t>
            </a:r>
            <a:r>
              <a:rPr lang="fr-FR" sz="2600" i="1" dirty="0"/>
              <a:t> degré. </a:t>
            </a:r>
          </a:p>
          <a:p>
            <a:pPr algn="just">
              <a:buNone/>
            </a:pPr>
            <a:r>
              <a:rPr lang="fr-FR" sz="2600" dirty="0"/>
              <a:t>Avec 1milliard d’€ de budget, </a:t>
            </a:r>
            <a:r>
              <a:rPr lang="fr-FR" sz="2600" dirty="0">
                <a:solidFill>
                  <a:srgbClr val="C00000"/>
                </a:solidFill>
              </a:rPr>
              <a:t>il n’y aura pas de Briques pour tout le monde</a:t>
            </a:r>
            <a:r>
              <a:rPr lang="fr-FR" sz="2600" dirty="0"/>
              <a:t>… </a:t>
            </a:r>
            <a:r>
              <a:rPr lang="fr-FR" sz="2600" i="1" dirty="0"/>
              <a:t>D’où concurrence, jalousie et arrangements entre collègues et hiérarchie…</a:t>
            </a:r>
          </a:p>
          <a:p>
            <a:pPr>
              <a:buNone/>
            </a:pPr>
            <a:r>
              <a:rPr lang="fr-FR" dirty="0">
                <a:solidFill>
                  <a:srgbClr val="C00000"/>
                </a:solidFill>
              </a:rPr>
              <a:t>Mais aussi…</a:t>
            </a:r>
          </a:p>
          <a:p>
            <a:pPr lvl="1">
              <a:buNone/>
            </a:pPr>
            <a:r>
              <a:rPr lang="fr-FR" dirty="0"/>
              <a:t>1 – Limites en termes d’augmentations salaires</a:t>
            </a:r>
          </a:p>
          <a:p>
            <a:pPr lvl="1">
              <a:buNone/>
            </a:pPr>
            <a:r>
              <a:rPr lang="fr-FR" dirty="0"/>
              <a:t>2 – Démolition des collectifs de travail </a:t>
            </a:r>
          </a:p>
          <a:p>
            <a:pPr lvl="1">
              <a:buNone/>
            </a:pPr>
            <a:r>
              <a:rPr lang="fr-FR" dirty="0"/>
              <a:t>3 – Accentuation de la pression sur collègues</a:t>
            </a:r>
          </a:p>
          <a:p>
            <a:pPr lvl="1">
              <a:buNone/>
            </a:pPr>
            <a:r>
              <a:rPr lang="fr-FR" dirty="0"/>
              <a:t>4 – Éloignement du sens de nos métiers </a:t>
            </a:r>
          </a:p>
          <a:p>
            <a:pPr lvl="1">
              <a:buNone/>
            </a:pPr>
            <a:r>
              <a:rPr lang="fr-FR" dirty="0"/>
              <a:t>5 – Mise à mal de nos statuts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Pourquoi il ne faut pas signer…</a:t>
            </a:r>
          </a:p>
        </p:txBody>
      </p:sp>
      <p:sp>
        <p:nvSpPr>
          <p:cNvPr id="3" name="Espace réservé du contenu 2"/>
          <p:cNvSpPr>
            <a:spLocks noGrp="1"/>
          </p:cNvSpPr>
          <p:nvPr>
            <p:ph idx="1"/>
          </p:nvPr>
        </p:nvSpPr>
        <p:spPr>
          <a:xfrm>
            <a:off x="457200" y="1600200"/>
            <a:ext cx="8229600" cy="4781128"/>
          </a:xfrm>
        </p:spPr>
        <p:txBody>
          <a:bodyPr>
            <a:normAutofit fontScale="40000" lnSpcReduction="20000"/>
          </a:bodyPr>
          <a:lstStyle/>
          <a:p>
            <a:pPr algn="just">
              <a:buFont typeface="Wingdings" panose="05000000000000000000" pitchFamily="2" charset="2"/>
              <a:buChar char="Ø"/>
            </a:pPr>
            <a:r>
              <a:rPr lang="fr-FR" sz="4800" dirty="0"/>
              <a:t>Parce que les </a:t>
            </a:r>
            <a:r>
              <a:rPr lang="fr-FR" sz="4800" b="1" dirty="0" err="1">
                <a:solidFill>
                  <a:srgbClr val="C00000"/>
                </a:solidFill>
              </a:rPr>
              <a:t>enseignant·es</a:t>
            </a:r>
            <a:r>
              <a:rPr lang="fr-FR" sz="4800" b="1" dirty="0">
                <a:solidFill>
                  <a:srgbClr val="C00000"/>
                </a:solidFill>
              </a:rPr>
              <a:t> ne demandent pas à travailler plus </a:t>
            </a:r>
            <a:r>
              <a:rPr lang="fr-FR" sz="4800" dirty="0"/>
              <a:t>(</a:t>
            </a:r>
            <a:r>
              <a:rPr lang="fr-FR" sz="4800" dirty="0" err="1"/>
              <a:t>elles·ils</a:t>
            </a:r>
            <a:r>
              <a:rPr lang="fr-FR" sz="4800" dirty="0"/>
              <a:t> sont déjà en moyenne à plus de 43h hebdomadaires et plus de 30 jours pendant les vacances)... </a:t>
            </a:r>
          </a:p>
          <a:p>
            <a:pPr algn="just">
              <a:buFont typeface="Wingdings" panose="05000000000000000000" pitchFamily="2" charset="2"/>
              <a:buChar char="Ø"/>
            </a:pPr>
            <a:endParaRPr lang="fr-FR" sz="4800" dirty="0"/>
          </a:p>
          <a:p>
            <a:pPr algn="just">
              <a:buFont typeface="Wingdings" panose="05000000000000000000" pitchFamily="2" charset="2"/>
              <a:buChar char="Ø"/>
            </a:pPr>
            <a:r>
              <a:rPr lang="fr-FR" sz="4800" dirty="0"/>
              <a:t>Parce que leurs </a:t>
            </a:r>
            <a:r>
              <a:rPr lang="fr-FR" sz="4800" b="1" dirty="0">
                <a:solidFill>
                  <a:srgbClr val="C00000"/>
                </a:solidFill>
              </a:rPr>
              <a:t>conditions de travail et leurs rapports hiérarchiques </a:t>
            </a:r>
            <a:r>
              <a:rPr lang="fr-FR" sz="4800" dirty="0"/>
              <a:t>(déjà compliqués) vont encore se dégrader et les </a:t>
            </a:r>
            <a:r>
              <a:rPr lang="fr-FR" sz="4800" b="1" dirty="0">
                <a:solidFill>
                  <a:srgbClr val="C00000"/>
                </a:solidFill>
              </a:rPr>
              <a:t>épuisements professionnels se multiplier</a:t>
            </a:r>
            <a:r>
              <a:rPr lang="fr-FR" sz="4800" dirty="0">
                <a:solidFill>
                  <a:srgbClr val="C00000"/>
                </a:solidFill>
              </a:rPr>
              <a:t>… </a:t>
            </a:r>
          </a:p>
          <a:p>
            <a:pPr algn="just">
              <a:buFont typeface="Wingdings" panose="05000000000000000000" pitchFamily="2" charset="2"/>
              <a:buChar char="Ø"/>
            </a:pPr>
            <a:endParaRPr lang="fr-FR" sz="4800" dirty="0"/>
          </a:p>
          <a:p>
            <a:pPr algn="just">
              <a:buFont typeface="Wingdings" panose="05000000000000000000" pitchFamily="2" charset="2"/>
              <a:buChar char="Ø"/>
            </a:pPr>
            <a:r>
              <a:rPr lang="fr-FR" sz="4800" dirty="0"/>
              <a:t>Parce que c’est la </a:t>
            </a:r>
            <a:r>
              <a:rPr lang="fr-FR" sz="4800" b="1" dirty="0">
                <a:solidFill>
                  <a:srgbClr val="C00000"/>
                </a:solidFill>
              </a:rPr>
              <a:t>dérégulation des ORS, l’annualisation du temps de travail, le contournement des grilles de rémunération et donc la casse des statuts</a:t>
            </a:r>
            <a:r>
              <a:rPr lang="fr-FR" sz="4800" dirty="0">
                <a:solidFill>
                  <a:srgbClr val="C00000"/>
                </a:solidFill>
              </a:rPr>
              <a:t>… </a:t>
            </a:r>
          </a:p>
          <a:p>
            <a:pPr algn="just">
              <a:buFont typeface="Wingdings" panose="05000000000000000000" pitchFamily="2" charset="2"/>
              <a:buChar char="Ø"/>
            </a:pPr>
            <a:endParaRPr lang="fr-FR" sz="4800" dirty="0">
              <a:solidFill>
                <a:srgbClr val="C00000"/>
              </a:solidFill>
            </a:endParaRPr>
          </a:p>
          <a:p>
            <a:pPr algn="just">
              <a:buFont typeface="Wingdings" panose="05000000000000000000" pitchFamily="2" charset="2"/>
              <a:buChar char="Ø"/>
            </a:pPr>
            <a:r>
              <a:rPr lang="fr-FR" sz="4800" dirty="0"/>
              <a:t>Parce que la </a:t>
            </a:r>
            <a:r>
              <a:rPr lang="fr-FR" sz="4800" b="1" dirty="0">
                <a:solidFill>
                  <a:srgbClr val="C00000"/>
                </a:solidFill>
              </a:rPr>
              <a:t>rémunération indemnitaire est précaire</a:t>
            </a:r>
            <a:r>
              <a:rPr lang="fr-FR" sz="4800" dirty="0">
                <a:solidFill>
                  <a:srgbClr val="C00000"/>
                </a:solidFill>
              </a:rPr>
              <a:t> </a:t>
            </a:r>
            <a:r>
              <a:rPr lang="fr-FR" sz="4800" dirty="0"/>
              <a:t>(car soumise au bon vouloir de l’administration), n’entre pas dans le calcul des retraites...</a:t>
            </a:r>
          </a:p>
          <a:p>
            <a:pPr algn="just">
              <a:buFont typeface="Wingdings" panose="05000000000000000000" pitchFamily="2" charset="2"/>
              <a:buChar char="Ø"/>
            </a:pPr>
            <a:endParaRPr lang="fr-FR" sz="4800" dirty="0"/>
          </a:p>
          <a:p>
            <a:pPr algn="just">
              <a:buFont typeface="Wingdings" panose="05000000000000000000" pitchFamily="2" charset="2"/>
              <a:buChar char="Ø"/>
            </a:pPr>
            <a:r>
              <a:rPr lang="fr-FR" sz="4800" dirty="0"/>
              <a:t>Parce que la </a:t>
            </a:r>
            <a:r>
              <a:rPr lang="fr-FR" sz="4800" b="1" dirty="0">
                <a:solidFill>
                  <a:srgbClr val="C00000"/>
                </a:solidFill>
              </a:rPr>
              <a:t>rémunération indemnitaire crée de nombreuses inégalités</a:t>
            </a:r>
            <a:r>
              <a:rPr lang="fr-FR" sz="4800" dirty="0">
                <a:solidFill>
                  <a:srgbClr val="C00000"/>
                </a:solidFill>
              </a:rPr>
              <a:t> </a:t>
            </a:r>
            <a:r>
              <a:rPr lang="fr-FR" sz="4800" dirty="0"/>
              <a:t>: femmes-hommes, entre premier et second degré, entre corps et disciplines du second degré...</a:t>
            </a:r>
          </a:p>
          <a:p>
            <a:pPr marL="0" indent="0" algn="just">
              <a:buNone/>
            </a:pPr>
            <a:r>
              <a:rPr lang="fr-FR" sz="4500" dirty="0"/>
              <a:t> </a:t>
            </a:r>
          </a:p>
          <a:p>
            <a:pPr algn="just"/>
            <a:endParaRPr lang="fr-FR" dirty="0"/>
          </a:p>
        </p:txBody>
      </p:sp>
    </p:spTree>
    <p:extLst>
      <p:ext uri="{BB962C8B-B14F-4D97-AF65-F5344CB8AC3E}">
        <p14:creationId xmlns:p14="http://schemas.microsoft.com/office/powerpoint/2010/main" val="369885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named"/>
          <p:cNvPicPr>
            <a:picLocks noChangeAspect="1" noChangeArrowheads="1"/>
          </p:cNvPicPr>
          <p:nvPr/>
        </p:nvPicPr>
        <p:blipFill>
          <a:blip r:embed="rId2" cstate="print"/>
          <a:srcRect/>
          <a:stretch>
            <a:fillRect/>
          </a:stretch>
        </p:blipFill>
        <p:spPr bwMode="auto">
          <a:xfrm>
            <a:off x="4427984" y="383905"/>
            <a:ext cx="2544672" cy="2957023"/>
          </a:xfrm>
          <a:prstGeom prst="rect">
            <a:avLst/>
          </a:prstGeom>
          <a:noFill/>
          <a:ln w="25400" algn="ctr">
            <a:noFill/>
            <a:miter lim="800000"/>
            <a:headEnd/>
            <a:tailEnd/>
          </a:ln>
          <a:effectLst/>
        </p:spPr>
      </p:pic>
      <p:sp>
        <p:nvSpPr>
          <p:cNvPr id="25603" name="Text Box 3"/>
          <p:cNvSpPr txBox="1">
            <a:spLocks noChangeArrowheads="1"/>
          </p:cNvSpPr>
          <p:nvPr/>
        </p:nvSpPr>
        <p:spPr bwMode="auto">
          <a:xfrm rot="21313186">
            <a:off x="2239913" y="3655544"/>
            <a:ext cx="5586442" cy="2419054"/>
          </a:xfrm>
          <a:prstGeom prst="rect">
            <a:avLst/>
          </a:prstGeom>
          <a:no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C00000"/>
                </a:solidFill>
                <a:effectLst/>
                <a:latin typeface="Bebas Neue Bold" pitchFamily="34" charset="0"/>
                <a:cs typeface="Arial" pitchFamily="34" charset="0"/>
              </a:rPr>
              <a:t>UNE  revalorisation salariale sans contreparties avec Un Rattrapage de 400 EUROS et LE SMIC à 2000 euros  brut</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C00000"/>
                </a:solidFill>
                <a:effectLst/>
                <a:latin typeface="Bebas Neue Bold" pitchFamily="34" charset="0"/>
                <a:cs typeface="Arial" pitchFamily="34" charset="0"/>
              </a:rPr>
              <a:t>Une Augmentation de la valeur du POINT D’INDICE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a:ln>
                  <a:noFill/>
                </a:ln>
                <a:solidFill>
                  <a:srgbClr val="C00000"/>
                </a:solidFill>
                <a:effectLst/>
                <a:latin typeface="Bebas Neue Bold" pitchFamily="34" charset="0"/>
                <a:cs typeface="Arial" pitchFamily="34" charset="0"/>
              </a:rPr>
              <a:t>L’égalité salariale entre les femmes et les hommes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C00000"/>
              </a:solidFill>
              <a:effectLst/>
              <a:latin typeface="Bebas Neue Bold"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C00000"/>
              </a:solidFill>
              <a:effectLst/>
              <a:latin typeface="Bebas Neue Bold"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a:ln>
                <a:noFill/>
              </a:ln>
              <a:solidFill>
                <a:srgbClr val="C00000"/>
              </a:solidFill>
              <a:effectLst/>
              <a:latin typeface="Bebas Neue Bold"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a:ln>
                <a:noFill/>
              </a:ln>
              <a:solidFill>
                <a:srgbClr val="C00000"/>
              </a:solidFill>
              <a:effectLst/>
              <a:latin typeface="Arial" pitchFamily="34" charset="0"/>
              <a:cs typeface="Arial" pitchFamily="34" charset="0"/>
            </a:endParaRPr>
          </a:p>
        </p:txBody>
      </p:sp>
      <p:grpSp>
        <p:nvGrpSpPr>
          <p:cNvPr id="25604" name="Group 4"/>
          <p:cNvGrpSpPr>
            <a:grpSpLocks/>
          </p:cNvGrpSpPr>
          <p:nvPr/>
        </p:nvGrpSpPr>
        <p:grpSpPr bwMode="auto">
          <a:xfrm rot="715157">
            <a:off x="7561343" y="5133212"/>
            <a:ext cx="1876425" cy="915987"/>
            <a:chOff x="112904338" y="114732003"/>
            <a:chExt cx="1875864" cy="914793"/>
          </a:xfrm>
        </p:grpSpPr>
        <p:sp>
          <p:nvSpPr>
            <p:cNvPr id="25605" name="Rectangle 5"/>
            <p:cNvSpPr>
              <a:spLocks noChangeArrowheads="1"/>
            </p:cNvSpPr>
            <p:nvPr/>
          </p:nvSpPr>
          <p:spPr bwMode="auto">
            <a:xfrm>
              <a:off x="112904338" y="114998796"/>
              <a:ext cx="1476000" cy="648000"/>
            </a:xfrm>
            <a:prstGeom prst="rect">
              <a:avLst/>
            </a:prstGeom>
            <a:solidFill>
              <a:srgbClr val="FAB531"/>
            </a:solidFill>
            <a:ln w="25400" algn="ctr">
              <a:solidFill>
                <a:srgbClr val="FAB531"/>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06" name="Rectangle 6"/>
            <p:cNvSpPr>
              <a:spLocks noChangeArrowheads="1"/>
            </p:cNvSpPr>
            <p:nvPr/>
          </p:nvSpPr>
          <p:spPr bwMode="auto">
            <a:xfrm>
              <a:off x="113304202" y="114732003"/>
              <a:ext cx="1476000" cy="648000"/>
            </a:xfrm>
            <a:prstGeom prst="rect">
              <a:avLst/>
            </a:prstGeom>
            <a:solidFill>
              <a:srgbClr val="C8342D"/>
            </a:solidFill>
            <a:ln w="31750" algn="ctr">
              <a:solidFill>
                <a:srgbClr val="C8342D"/>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grpSp>
        <p:nvGrpSpPr>
          <p:cNvPr id="25607" name="Group 7"/>
          <p:cNvGrpSpPr>
            <a:grpSpLocks noChangeAspect="1"/>
          </p:cNvGrpSpPr>
          <p:nvPr/>
        </p:nvGrpSpPr>
        <p:grpSpPr bwMode="auto">
          <a:xfrm>
            <a:off x="869749" y="2987534"/>
            <a:ext cx="852487" cy="804862"/>
            <a:chOff x="104349785" y="109870544"/>
            <a:chExt cx="1318140" cy="1331575"/>
          </a:xfrm>
        </p:grpSpPr>
        <p:sp>
          <p:nvSpPr>
            <p:cNvPr id="25608" name="Oval 8"/>
            <p:cNvSpPr>
              <a:spLocks noChangeAspect="1" noChangeArrowheads="1"/>
            </p:cNvSpPr>
            <p:nvPr/>
          </p:nvSpPr>
          <p:spPr bwMode="auto">
            <a:xfrm>
              <a:off x="104349786" y="109870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09" name="Oval 9"/>
            <p:cNvSpPr>
              <a:spLocks noChangeAspect="1" noChangeArrowheads="1"/>
            </p:cNvSpPr>
            <p:nvPr/>
          </p:nvSpPr>
          <p:spPr bwMode="auto">
            <a:xfrm>
              <a:off x="104711775" y="111022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0" name="Oval 10"/>
            <p:cNvSpPr>
              <a:spLocks noChangeAspect="1" noChangeArrowheads="1"/>
            </p:cNvSpPr>
            <p:nvPr/>
          </p:nvSpPr>
          <p:spPr bwMode="auto">
            <a:xfrm flipV="1">
              <a:off x="104349786" y="111022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1" name="Oval 11"/>
            <p:cNvSpPr>
              <a:spLocks noChangeAspect="1" noChangeArrowheads="1"/>
            </p:cNvSpPr>
            <p:nvPr/>
          </p:nvSpPr>
          <p:spPr bwMode="auto">
            <a:xfrm>
              <a:off x="104349785" y="110734545"/>
              <a:ext cx="157433"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nvGrpSpPr>
            <p:cNvPr id="25612" name="Group 12"/>
            <p:cNvGrpSpPr>
              <a:grpSpLocks noChangeAspect="1"/>
            </p:cNvGrpSpPr>
            <p:nvPr/>
          </p:nvGrpSpPr>
          <p:grpSpPr bwMode="auto">
            <a:xfrm rot="5400000" flipV="1">
              <a:off x="105420663" y="110954857"/>
              <a:ext cx="258374" cy="236150"/>
              <a:chOff x="103063816" y="107971190"/>
              <a:chExt cx="258374" cy="236150"/>
            </a:xfrm>
          </p:grpSpPr>
          <p:sp>
            <p:nvSpPr>
              <p:cNvPr id="25613" name="Rectangle 13"/>
              <p:cNvSpPr>
                <a:spLocks noChangeAspect="1" noChangeArrowheads="1"/>
              </p:cNvSpPr>
              <p:nvPr/>
            </p:nvSpPr>
            <p:spPr bwMode="auto">
              <a:xfrm rot="8100000" flipV="1">
                <a:off x="103121177" y="107974261"/>
                <a:ext cx="118075" cy="232798"/>
              </a:xfrm>
              <a:prstGeom prst="rect">
                <a:avLst/>
              </a:prstGeom>
              <a:solidFill>
                <a:srgbClr val="000000"/>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4" name="Rectangle 14"/>
              <p:cNvSpPr>
                <a:spLocks noChangeAspect="1" noChangeArrowheads="1"/>
              </p:cNvSpPr>
              <p:nvPr/>
            </p:nvSpPr>
            <p:spPr bwMode="auto">
              <a:xfrm rot="2700000" flipV="1">
                <a:off x="103205791" y="107971190"/>
                <a:ext cx="116399" cy="236150"/>
              </a:xfrm>
              <a:prstGeom prst="rect">
                <a:avLst/>
              </a:prstGeom>
              <a:solidFill>
                <a:srgbClr val="000000"/>
              </a:solidFill>
              <a:ln w="25400"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5615" name="Oval 15"/>
            <p:cNvSpPr>
              <a:spLocks noChangeAspect="1" noChangeArrowheads="1"/>
            </p:cNvSpPr>
            <p:nvPr/>
          </p:nvSpPr>
          <p:spPr bwMode="auto">
            <a:xfrm>
              <a:off x="104350216" y="110446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6" name="Oval 16"/>
            <p:cNvSpPr>
              <a:spLocks noChangeAspect="1" noChangeArrowheads="1"/>
            </p:cNvSpPr>
            <p:nvPr/>
          </p:nvSpPr>
          <p:spPr bwMode="auto">
            <a:xfrm>
              <a:off x="104349786" y="110158544"/>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sp>
          <p:nvSpPr>
            <p:cNvPr id="25617" name="Oval 17"/>
            <p:cNvSpPr>
              <a:spLocks noChangeAspect="1" noChangeArrowheads="1"/>
            </p:cNvSpPr>
            <p:nvPr/>
          </p:nvSpPr>
          <p:spPr bwMode="auto">
            <a:xfrm>
              <a:off x="105071775" y="111024150"/>
              <a:ext cx="157218" cy="155199"/>
            </a:xfrm>
            <a:prstGeom prst="ellipse">
              <a:avLst/>
            </a:prstGeom>
            <a:solidFill>
              <a:srgbClr val="000000"/>
            </a:solid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fr-FR"/>
            </a:p>
          </p:txBody>
        </p:sp>
      </p:grpSp>
      <p:sp>
        <p:nvSpPr>
          <p:cNvPr id="25618" name="Text Box 18"/>
          <p:cNvSpPr txBox="1">
            <a:spLocks noChangeArrowheads="1"/>
          </p:cNvSpPr>
          <p:nvPr/>
        </p:nvSpPr>
        <p:spPr bwMode="auto">
          <a:xfrm rot="776093">
            <a:off x="484347" y="2480526"/>
            <a:ext cx="3328972" cy="745449"/>
          </a:xfrm>
          <a:prstGeom prst="rect">
            <a:avLst/>
          </a:prstGeom>
          <a:noFill/>
          <a:ln w="25400"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Bebas Neue Bold" panose="020B0606020202050201" pitchFamily="34" charset="0"/>
                <a:cs typeface="Arial" pitchFamily="34" charset="0"/>
              </a:rPr>
              <a:t>Ce qu’on veut maintenant :  </a:t>
            </a:r>
            <a:r>
              <a:rPr kumimoji="0" lang="fr-FR" sz="2400" b="1" i="0" u="none" strike="noStrike" cap="none" normalizeH="0" dirty="0">
                <a:ln>
                  <a:noFill/>
                </a:ln>
                <a:solidFill>
                  <a:schemeClr val="tx1"/>
                </a:solidFill>
                <a:effectLst/>
                <a:latin typeface="Bebas Neue Bold" panose="020B0606020202050201" pitchFamily="34" charset="0"/>
                <a:cs typeface="Arial" pitchFamily="34" charset="0"/>
              </a:rPr>
              <a:t> </a:t>
            </a:r>
            <a:endParaRPr kumimoji="0" lang="fr-FR" sz="2400" b="1" i="0" u="none" strike="noStrike" cap="none" normalizeH="0" baseline="0" dirty="0">
              <a:ln>
                <a:noFill/>
              </a:ln>
              <a:solidFill>
                <a:schemeClr val="tx1"/>
              </a:solidFill>
              <a:effectLst/>
              <a:latin typeface="Bebas Neue Bold" panose="020B0606020202050201" pitchFamily="34" charset="0"/>
              <a:cs typeface="Arial" pitchFamily="34" charset="0"/>
            </a:endParaRPr>
          </a:p>
        </p:txBody>
      </p:sp>
      <p:pic>
        <p:nvPicPr>
          <p:cNvPr id="25619" name="Picture 19" descr="Puce_rouge"/>
          <p:cNvPicPr>
            <a:picLocks noChangeAspect="1" noChangeArrowheads="1"/>
          </p:cNvPicPr>
          <p:nvPr/>
        </p:nvPicPr>
        <p:blipFill>
          <a:blip r:embed="rId3" cstate="print"/>
          <a:srcRect/>
          <a:stretch>
            <a:fillRect/>
          </a:stretch>
        </p:blipFill>
        <p:spPr bwMode="auto">
          <a:xfrm>
            <a:off x="1864020" y="3995689"/>
            <a:ext cx="201613" cy="201613"/>
          </a:xfrm>
          <a:prstGeom prst="rect">
            <a:avLst/>
          </a:prstGeom>
          <a:noFill/>
          <a:ln w="25400" algn="ctr">
            <a:noFill/>
            <a:miter lim="800000"/>
            <a:headEnd/>
            <a:tailEnd/>
          </a:ln>
          <a:effectLst/>
        </p:spPr>
      </p:pic>
      <p:pic>
        <p:nvPicPr>
          <p:cNvPr id="25620" name="Picture 20" descr="Puce_rouge"/>
          <p:cNvPicPr>
            <a:picLocks noChangeAspect="1" noChangeArrowheads="1"/>
          </p:cNvPicPr>
          <p:nvPr/>
        </p:nvPicPr>
        <p:blipFill>
          <a:blip r:embed="rId4" cstate="print"/>
          <a:srcRect/>
          <a:stretch>
            <a:fillRect/>
          </a:stretch>
        </p:blipFill>
        <p:spPr bwMode="auto">
          <a:xfrm>
            <a:off x="1864019" y="5461223"/>
            <a:ext cx="201613" cy="200025"/>
          </a:xfrm>
          <a:prstGeom prst="rect">
            <a:avLst/>
          </a:prstGeom>
          <a:noFill/>
          <a:ln w="25400" algn="ctr">
            <a:noFill/>
            <a:miter lim="800000"/>
            <a:headEnd/>
            <a:tailEnd/>
          </a:ln>
          <a:effectLst/>
        </p:spPr>
      </p:pic>
      <p:pic>
        <p:nvPicPr>
          <p:cNvPr id="25" name="Picture 19" descr="Puce_rouge"/>
          <p:cNvPicPr>
            <a:picLocks noChangeAspect="1" noChangeArrowheads="1"/>
          </p:cNvPicPr>
          <p:nvPr/>
        </p:nvPicPr>
        <p:blipFill>
          <a:blip r:embed="rId3" cstate="print"/>
          <a:srcRect/>
          <a:stretch>
            <a:fillRect/>
          </a:stretch>
        </p:blipFill>
        <p:spPr bwMode="auto">
          <a:xfrm>
            <a:off x="1864019" y="5145621"/>
            <a:ext cx="201613" cy="201613"/>
          </a:xfrm>
          <a:prstGeom prst="rect">
            <a:avLst/>
          </a:prstGeom>
          <a:noFill/>
          <a:ln w="25400" algn="ctr">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1"/>
            <a:ext cx="8229600" cy="3773016"/>
          </a:xfrm>
        </p:spPr>
        <p:txBody>
          <a:bodyPr/>
          <a:lstStyle/>
          <a:p>
            <a:pPr marL="0" lvl="0" indent="0">
              <a:buNone/>
            </a:pPr>
            <a:r>
              <a:rPr lang="fr-FR" dirty="0"/>
              <a:t>Le PACTE concerne : </a:t>
            </a:r>
          </a:p>
          <a:p>
            <a:pPr lvl="0"/>
            <a:r>
              <a:rPr lang="fr-FR" dirty="0"/>
              <a:t>Les </a:t>
            </a:r>
            <a:r>
              <a:rPr lang="fr-FR" dirty="0" err="1"/>
              <a:t>enseignant·es</a:t>
            </a:r>
            <a:r>
              <a:rPr lang="fr-FR" dirty="0"/>
              <a:t> </a:t>
            </a:r>
          </a:p>
          <a:p>
            <a:pPr lvl="0"/>
            <a:r>
              <a:rPr lang="fr-FR" dirty="0"/>
              <a:t>Les CPE et </a:t>
            </a:r>
            <a:r>
              <a:rPr lang="fr-FR" dirty="0" err="1"/>
              <a:t>PsyEn</a:t>
            </a:r>
            <a:r>
              <a:rPr lang="fr-FR" dirty="0"/>
              <a:t> (pour certaines missions particulières) </a:t>
            </a:r>
          </a:p>
          <a:p>
            <a:pPr lvl="0"/>
            <a:r>
              <a:rPr lang="fr-FR" dirty="0"/>
              <a:t>… Et c’est tout ! (les </a:t>
            </a:r>
            <a:r>
              <a:rPr lang="fr-FR" dirty="0" err="1"/>
              <a:t>AEd</a:t>
            </a:r>
            <a:r>
              <a:rPr lang="fr-FR" dirty="0"/>
              <a:t>, AESH et ATSS ne sont pas </a:t>
            </a:r>
            <a:r>
              <a:rPr lang="fr-FR" dirty="0" err="1"/>
              <a:t>concerné∙es</a:t>
            </a:r>
            <a:r>
              <a:rPr lang="fr-FR" dirty="0"/>
              <a:t>) </a:t>
            </a:r>
          </a:p>
          <a:p>
            <a:endParaRPr lang="fr-FR" dirty="0"/>
          </a:p>
        </p:txBody>
      </p:sp>
      <p:sp>
        <p:nvSpPr>
          <p:cNvPr id="4" name="ZoneTexte 3"/>
          <p:cNvSpPr txBox="1"/>
          <p:nvPr/>
        </p:nvSpPr>
        <p:spPr>
          <a:xfrm>
            <a:off x="683568" y="4941168"/>
            <a:ext cx="7848872" cy="1569660"/>
          </a:xfrm>
          <a:prstGeom prst="rect">
            <a:avLst/>
          </a:prstGeom>
          <a:noFill/>
        </p:spPr>
        <p:txBody>
          <a:bodyPr wrap="square" rtlCol="0">
            <a:spAutoFit/>
          </a:bodyPr>
          <a:lstStyle/>
          <a:p>
            <a:pPr algn="just"/>
            <a:r>
              <a:rPr lang="fr-FR" sz="2400" dirty="0">
                <a:solidFill>
                  <a:srgbClr val="FF0000"/>
                </a:solidFill>
              </a:rPr>
              <a:t>N.B :  Les « </a:t>
            </a:r>
            <a:r>
              <a:rPr lang="fr-FR" sz="2400" dirty="0" err="1">
                <a:solidFill>
                  <a:srgbClr val="FF0000"/>
                </a:solidFill>
              </a:rPr>
              <a:t>Pacté∙es</a:t>
            </a:r>
            <a:r>
              <a:rPr lang="fr-FR" sz="2400" dirty="0">
                <a:solidFill>
                  <a:srgbClr val="FF0000"/>
                </a:solidFill>
              </a:rPr>
              <a:t> » auront une lettre de mission annuelle de leur chef d’établissement précisant les missions, les horaires, les périodes etc… Et qui dit lettre de mission dit obligations… </a:t>
            </a:r>
          </a:p>
        </p:txBody>
      </p:sp>
    </p:spTree>
    <p:extLst>
      <p:ext uri="{BB962C8B-B14F-4D97-AF65-F5344CB8AC3E}">
        <p14:creationId xmlns:p14="http://schemas.microsoft.com/office/powerpoint/2010/main" val="3900726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PlaceHolder 1"/>
          <p:cNvSpPr>
            <a:spLocks noGrp="1"/>
          </p:cNvSpPr>
          <p:nvPr>
            <p:ph type="title" idx="4294967295"/>
          </p:nvPr>
        </p:nvSpPr>
        <p:spPr>
          <a:xfrm>
            <a:off x="1403640" y="274680"/>
            <a:ext cx="7282800" cy="1142640"/>
          </a:xfrm>
          <a:prstGeom prst="rect">
            <a:avLst/>
          </a:prstGeom>
          <a:noFill/>
          <a:ln w="0">
            <a:noFill/>
          </a:ln>
        </p:spPr>
        <p:txBody>
          <a:bodyPr anchor="ctr">
            <a:noAutofit/>
          </a:bodyPr>
          <a:lstStyle/>
          <a:p>
            <a:pPr algn="ctr">
              <a:lnSpc>
                <a:spcPct val="100000"/>
              </a:lnSpc>
              <a:buNone/>
            </a:pPr>
            <a:r>
              <a:rPr lang="fr-FR" sz="4400" b="0" strike="noStrike" spc="-1" dirty="0">
                <a:solidFill>
                  <a:srgbClr val="000000"/>
                </a:solidFill>
                <a:latin typeface="Bebas Neue Bold" panose="020B0606020202050201" pitchFamily="34" charset="0"/>
              </a:rPr>
              <a:t>Et 1, et 2, et 3… Briques ! </a:t>
            </a:r>
          </a:p>
        </p:txBody>
      </p:sp>
      <p:grpSp>
        <p:nvGrpSpPr>
          <p:cNvPr id="89" name="Groupe 14"/>
          <p:cNvGrpSpPr/>
          <p:nvPr/>
        </p:nvGrpSpPr>
        <p:grpSpPr>
          <a:xfrm>
            <a:off x="755576" y="1618895"/>
            <a:ext cx="8000129" cy="4153171"/>
            <a:chOff x="845791" y="1933200"/>
            <a:chExt cx="8000129" cy="3964491"/>
          </a:xfrm>
        </p:grpSpPr>
        <p:sp>
          <p:nvSpPr>
            <p:cNvPr id="90" name="ZoneTexte 3"/>
            <p:cNvSpPr/>
            <p:nvPr/>
          </p:nvSpPr>
          <p:spPr>
            <a:xfrm>
              <a:off x="2149560" y="1933200"/>
              <a:ext cx="4248000" cy="456120"/>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fr-FR" sz="2400" b="0" strike="noStrike" spc="-1" dirty="0">
                  <a:solidFill>
                    <a:srgbClr val="FFFFFF"/>
                  </a:solidFill>
                  <a:latin typeface="Calibri"/>
                </a:rPr>
                <a:t>18h de soutien en 6ème</a:t>
              </a:r>
              <a:endParaRPr lang="fr-FR" sz="2400" b="0" strike="noStrike" spc="-1" dirty="0">
                <a:latin typeface="Arial"/>
              </a:endParaRPr>
            </a:p>
          </p:txBody>
        </p:sp>
        <p:sp>
          <p:nvSpPr>
            <p:cNvPr id="91" name="ZoneTexte 4"/>
            <p:cNvSpPr/>
            <p:nvPr/>
          </p:nvSpPr>
          <p:spPr>
            <a:xfrm>
              <a:off x="861840" y="1976600"/>
              <a:ext cx="122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BRIQUE 1</a:t>
              </a:r>
              <a:endParaRPr lang="fr-FR" sz="1800" b="0" strike="noStrike" spc="-1" dirty="0">
                <a:latin typeface="Arial"/>
              </a:endParaRPr>
            </a:p>
          </p:txBody>
        </p:sp>
        <p:sp>
          <p:nvSpPr>
            <p:cNvPr id="92" name="ZoneTexte 5"/>
            <p:cNvSpPr/>
            <p:nvPr/>
          </p:nvSpPr>
          <p:spPr>
            <a:xfrm>
              <a:off x="2158200" y="2649600"/>
              <a:ext cx="1441800" cy="1736280"/>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dirty="0">
                  <a:solidFill>
                    <a:srgbClr val="FFFFFF"/>
                  </a:solidFill>
                  <a:latin typeface="Calibri"/>
                </a:rPr>
                <a:t>24h annuelles de « </a:t>
              </a:r>
              <a:r>
                <a:rPr lang="fr-FR" sz="1800" b="1" i="1" strike="noStrike" spc="-1" dirty="0">
                  <a:solidFill>
                    <a:srgbClr val="FFFFFF"/>
                  </a:solidFill>
                  <a:latin typeface="Calibri"/>
                </a:rPr>
                <a:t>Devoirs faits</a:t>
              </a:r>
              <a:r>
                <a:rPr lang="fr-FR" sz="1800" b="1" strike="noStrike" spc="-1" dirty="0">
                  <a:solidFill>
                    <a:srgbClr val="FFFFFF"/>
                  </a:solidFill>
                  <a:latin typeface="Calibri"/>
                </a:rPr>
                <a:t> » au collège</a:t>
              </a:r>
              <a:endParaRPr lang="fr-FR" sz="1800" b="0" strike="noStrike" spc="-1" dirty="0">
                <a:latin typeface="Arial"/>
              </a:endParaRPr>
            </a:p>
            <a:p>
              <a:pPr>
                <a:lnSpc>
                  <a:spcPct val="100000"/>
                </a:lnSpc>
                <a:buNone/>
              </a:pPr>
              <a:endParaRPr lang="fr-FR" sz="1800" b="0" strike="noStrike" spc="-1" dirty="0">
                <a:latin typeface="Arial"/>
              </a:endParaRPr>
            </a:p>
          </p:txBody>
        </p:sp>
        <p:sp>
          <p:nvSpPr>
            <p:cNvPr id="93" name="ZoneTexte 6"/>
            <p:cNvSpPr/>
            <p:nvPr/>
          </p:nvSpPr>
          <p:spPr>
            <a:xfrm>
              <a:off x="845791" y="2765895"/>
              <a:ext cx="122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BRIQUE 2</a:t>
              </a:r>
              <a:endParaRPr lang="fr-FR" sz="1800" b="0" strike="noStrike" spc="-1" dirty="0">
                <a:latin typeface="Arial"/>
              </a:endParaRPr>
            </a:p>
          </p:txBody>
        </p:sp>
        <p:sp>
          <p:nvSpPr>
            <p:cNvPr id="94" name="ZoneTexte 7"/>
            <p:cNvSpPr/>
            <p:nvPr/>
          </p:nvSpPr>
          <p:spPr>
            <a:xfrm>
              <a:off x="3780000" y="2637360"/>
              <a:ext cx="1296056" cy="1736280"/>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FFFF"/>
                  </a:solidFill>
                  <a:latin typeface="Calibri"/>
                </a:rPr>
                <a:t>24h annuelles de stage de réussite pendant les vacances</a:t>
              </a:r>
              <a:endParaRPr lang="fr-FR" sz="1800" b="0" strike="noStrike" spc="-1" dirty="0">
                <a:latin typeface="Arial"/>
              </a:endParaRPr>
            </a:p>
          </p:txBody>
        </p:sp>
        <p:sp>
          <p:nvSpPr>
            <p:cNvPr id="95" name="ZoneTexte 8"/>
            <p:cNvSpPr/>
            <p:nvPr/>
          </p:nvSpPr>
          <p:spPr>
            <a:xfrm>
              <a:off x="2117128" y="4488867"/>
              <a:ext cx="1911278" cy="1408824"/>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FFFF"/>
                  </a:solidFill>
                  <a:latin typeface="Calibri"/>
                </a:rPr>
                <a:t>« </a:t>
              </a:r>
              <a:r>
                <a:rPr lang="fr-FR" sz="1800" b="1" i="1" strike="noStrike" spc="-1" dirty="0">
                  <a:solidFill>
                    <a:srgbClr val="FFFFFF"/>
                  </a:solidFill>
                  <a:latin typeface="Calibri"/>
                </a:rPr>
                <a:t>projets d’innovation pédagogique </a:t>
              </a:r>
              <a:r>
                <a:rPr lang="fr-FR" sz="1800" b="1" strike="noStrike" spc="-1" dirty="0">
                  <a:solidFill>
                    <a:srgbClr val="FFFFFF"/>
                  </a:solidFill>
                  <a:latin typeface="Calibri"/>
                </a:rPr>
                <a:t>» ce qui correspond au CNR</a:t>
              </a:r>
              <a:endParaRPr lang="fr-FR" sz="1800" b="0" strike="noStrike" spc="-1" dirty="0">
                <a:latin typeface="Arial"/>
              </a:endParaRPr>
            </a:p>
          </p:txBody>
        </p:sp>
        <p:sp>
          <p:nvSpPr>
            <p:cNvPr id="96" name="ZoneTexte 9"/>
            <p:cNvSpPr/>
            <p:nvPr/>
          </p:nvSpPr>
          <p:spPr>
            <a:xfrm>
              <a:off x="867719" y="4736831"/>
              <a:ext cx="122364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BRIQUE 3</a:t>
              </a:r>
              <a:endParaRPr lang="fr-FR" sz="1800" b="0" strike="noStrike" spc="-1" dirty="0">
                <a:latin typeface="Arial"/>
              </a:endParaRPr>
            </a:p>
          </p:txBody>
        </p:sp>
        <p:sp>
          <p:nvSpPr>
            <p:cNvPr id="97" name="ZoneTexte 10"/>
            <p:cNvSpPr/>
            <p:nvPr/>
          </p:nvSpPr>
          <p:spPr>
            <a:xfrm>
              <a:off x="4158159" y="4488867"/>
              <a:ext cx="2239400" cy="1408824"/>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buNone/>
              </a:pPr>
              <a:r>
                <a:rPr lang="fr-FR" sz="1800" b="1" strike="noStrike" spc="-1" dirty="0" err="1">
                  <a:solidFill>
                    <a:srgbClr val="FFFFFF"/>
                  </a:solidFill>
                  <a:latin typeface="Calibri"/>
                </a:rPr>
                <a:t>référent·e</a:t>
              </a:r>
              <a:r>
                <a:rPr lang="fr-FR" sz="1800" b="1" strike="noStrike" spc="-1" dirty="0">
                  <a:solidFill>
                    <a:srgbClr val="FFFFFF"/>
                  </a:solidFill>
                  <a:latin typeface="Calibri"/>
                </a:rPr>
                <a:t> pour élèves à besoins éducatifs particuliers, un fourre-tout d’aide entre collègues…</a:t>
              </a:r>
              <a:endParaRPr lang="fr-FR" sz="1800" b="0" strike="noStrike" spc="-1" dirty="0">
                <a:latin typeface="Arial"/>
              </a:endParaRPr>
            </a:p>
          </p:txBody>
        </p:sp>
        <p:sp>
          <p:nvSpPr>
            <p:cNvPr id="98" name="ZoneTexte 11"/>
            <p:cNvSpPr/>
            <p:nvPr/>
          </p:nvSpPr>
          <p:spPr>
            <a:xfrm>
              <a:off x="6867360" y="1933200"/>
              <a:ext cx="1978560" cy="63900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0" strike="noStrike" spc="-1" dirty="0">
                  <a:solidFill>
                    <a:srgbClr val="000000"/>
                  </a:solidFill>
                  <a:latin typeface="Calibri"/>
                </a:rPr>
                <a:t>1250 euros bruts</a:t>
              </a:r>
              <a:br>
                <a:rPr sz="1800" dirty="0"/>
              </a:br>
              <a:r>
                <a:rPr lang="fr-FR" sz="1800" b="0" strike="noStrike" spc="-1" dirty="0">
                  <a:solidFill>
                    <a:srgbClr val="000000"/>
                  </a:solidFill>
                  <a:latin typeface="Calibri"/>
                </a:rPr>
                <a:t>soit 69 euros / h</a:t>
              </a:r>
              <a:endParaRPr lang="fr-FR" sz="1800" b="0" strike="noStrike" spc="-1" dirty="0">
                <a:latin typeface="Arial"/>
              </a:endParaRPr>
            </a:p>
          </p:txBody>
        </p:sp>
        <p:sp>
          <p:nvSpPr>
            <p:cNvPr id="99" name="ZoneTexte 12"/>
            <p:cNvSpPr/>
            <p:nvPr/>
          </p:nvSpPr>
          <p:spPr>
            <a:xfrm>
              <a:off x="6876000" y="2779920"/>
              <a:ext cx="1962430" cy="63900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0" strike="noStrike" spc="-1" dirty="0">
                  <a:solidFill>
                    <a:srgbClr val="000000"/>
                  </a:solidFill>
                  <a:latin typeface="Calibri"/>
                </a:rPr>
                <a:t>1250 euros bruts</a:t>
              </a:r>
              <a:br>
                <a:rPr sz="1800" dirty="0"/>
              </a:br>
              <a:r>
                <a:rPr lang="fr-FR" sz="1800" b="0" strike="noStrike" spc="-1" dirty="0">
                  <a:solidFill>
                    <a:srgbClr val="000000"/>
                  </a:solidFill>
                  <a:latin typeface="Calibri"/>
                </a:rPr>
                <a:t>soit 52 euros / h</a:t>
              </a:r>
              <a:endParaRPr lang="fr-FR" sz="1800" b="0" strike="noStrike" spc="-1" dirty="0">
                <a:latin typeface="Arial"/>
              </a:endParaRPr>
            </a:p>
          </p:txBody>
        </p:sp>
        <p:sp>
          <p:nvSpPr>
            <p:cNvPr id="100" name="ZoneTexte 13"/>
            <p:cNvSpPr/>
            <p:nvPr/>
          </p:nvSpPr>
          <p:spPr>
            <a:xfrm>
              <a:off x="6901920" y="4472642"/>
              <a:ext cx="1944000" cy="1144410"/>
            </a:xfrm>
            <a:prstGeom prst="rect">
              <a:avLst/>
            </a:prstGeom>
            <a:solidFill>
              <a:srgbClr val="FFC0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r>
                <a:rPr lang="fr-FR" b="1" dirty="0"/>
                <a:t>1250 euros bruts</a:t>
              </a:r>
              <a:br>
                <a:rPr lang="fr-FR" dirty="0"/>
              </a:br>
              <a:r>
                <a:rPr lang="fr-FR" dirty="0"/>
                <a:t>ENGAGEMENT A L’ANNEE </a:t>
              </a:r>
            </a:p>
            <a:p>
              <a:r>
                <a:rPr lang="fr-FR" dirty="0"/>
                <a:t>(non quantifié… )</a:t>
              </a:r>
            </a:p>
          </p:txBody>
        </p:sp>
        <p:sp>
          <p:nvSpPr>
            <p:cNvPr id="101" name="ZoneTexte 1"/>
            <p:cNvSpPr/>
            <p:nvPr/>
          </p:nvSpPr>
          <p:spPr>
            <a:xfrm>
              <a:off x="5256056" y="2637360"/>
              <a:ext cx="1141864" cy="1475873"/>
            </a:xfrm>
            <a:prstGeom prst="rect">
              <a:avLst/>
            </a:prstGeom>
            <a:solidFill>
              <a:srgbClr val="C00000"/>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FFFF"/>
                  </a:solidFill>
                  <a:latin typeface="Calibri"/>
                </a:rPr>
                <a:t>24h annuelles de soutien à l’école</a:t>
              </a:r>
              <a:endParaRPr lang="fr-FR" sz="1800" b="0" strike="noStrike" spc="-1" dirty="0">
                <a:latin typeface="Arial"/>
              </a:endParaRPr>
            </a:p>
          </p:txBody>
        </p:sp>
      </p:grpSp>
      <p:sp>
        <p:nvSpPr>
          <p:cNvPr id="102" name="ZoneTexte 15"/>
          <p:cNvSpPr/>
          <p:nvPr/>
        </p:nvSpPr>
        <p:spPr>
          <a:xfrm>
            <a:off x="1382190" y="1254215"/>
            <a:ext cx="255600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fr-FR" sz="1800" b="1" strike="noStrike" spc="-1" dirty="0">
                <a:solidFill>
                  <a:srgbClr val="000000"/>
                </a:solidFill>
                <a:latin typeface="Calibri"/>
              </a:rPr>
              <a:t>A L’ÉCOLE : </a:t>
            </a:r>
            <a:endParaRPr lang="fr-FR" sz="1800" b="0" strike="noStrike" spc="-1" dirty="0">
              <a:latin typeface="Arial"/>
            </a:endParaRPr>
          </a:p>
        </p:txBody>
      </p:sp>
      <p:sp>
        <p:nvSpPr>
          <p:cNvPr id="103" name="ZoneTexte 2"/>
          <p:cNvSpPr/>
          <p:nvPr/>
        </p:nvSpPr>
        <p:spPr>
          <a:xfrm>
            <a:off x="776762" y="5893569"/>
            <a:ext cx="7632424" cy="92187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buNone/>
            </a:pPr>
            <a:r>
              <a:rPr lang="fr-FR" sz="1800" b="1" strike="noStrike" spc="-1" dirty="0">
                <a:solidFill>
                  <a:srgbClr val="FF0000"/>
                </a:solidFill>
                <a:latin typeface="Calibri"/>
              </a:rPr>
              <a:t>N.B : C’est de l’indemnitaire, pas du salaire !</a:t>
            </a:r>
          </a:p>
          <a:p>
            <a:pPr>
              <a:lnSpc>
                <a:spcPct val="100000"/>
              </a:lnSpc>
              <a:buNone/>
            </a:pPr>
            <a:r>
              <a:rPr lang="fr-FR" b="1" spc="-1" dirty="0">
                <a:solidFill>
                  <a:srgbClr val="FF0000"/>
                </a:solidFill>
                <a:latin typeface="Calibri"/>
              </a:rPr>
              <a:t>Et surtout, grosse inconnue concernant les temps disponibles pour effectuer ses missions (fin de journée? Mercredi? Vacances? …)  </a:t>
            </a:r>
            <a:r>
              <a:rPr lang="fr-FR" sz="1800" b="1" strike="noStrike" spc="-1" dirty="0">
                <a:solidFill>
                  <a:srgbClr val="FF0000"/>
                </a:solidFill>
                <a:latin typeface="Calibri"/>
              </a:rPr>
              <a:t>  </a:t>
            </a:r>
            <a:endParaRPr lang="fr-FR" sz="1800" b="0" strike="noStrike" spc="-1" dirty="0">
              <a:latin typeface="Arial"/>
            </a:endParaRPr>
          </a:p>
        </p:txBody>
      </p:sp>
    </p:spTree>
    <p:extLst>
      <p:ext uri="{BB962C8B-B14F-4D97-AF65-F5344CB8AC3E}">
        <p14:creationId xmlns:p14="http://schemas.microsoft.com/office/powerpoint/2010/main" val="211204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Et 1, et 2, et 3… Briques ! </a:t>
            </a:r>
          </a:p>
        </p:txBody>
      </p:sp>
      <p:grpSp>
        <p:nvGrpSpPr>
          <p:cNvPr id="15" name="Groupe 14"/>
          <p:cNvGrpSpPr/>
          <p:nvPr/>
        </p:nvGrpSpPr>
        <p:grpSpPr>
          <a:xfrm>
            <a:off x="611560" y="1983607"/>
            <a:ext cx="8234704" cy="3509818"/>
            <a:chOff x="657776" y="1834967"/>
            <a:chExt cx="8234704" cy="3509818"/>
          </a:xfrm>
        </p:grpSpPr>
        <p:sp>
          <p:nvSpPr>
            <p:cNvPr id="4" name="ZoneTexte 3"/>
            <p:cNvSpPr txBox="1"/>
            <p:nvPr/>
          </p:nvSpPr>
          <p:spPr>
            <a:xfrm>
              <a:off x="2195736" y="1834967"/>
              <a:ext cx="4248472" cy="830997"/>
            </a:xfrm>
            <a:prstGeom prst="rect">
              <a:avLst/>
            </a:prstGeom>
            <a:solidFill>
              <a:srgbClr val="C00000"/>
            </a:solidFill>
          </p:spPr>
          <p:txBody>
            <a:bodyPr wrap="square" rtlCol="0">
              <a:spAutoFit/>
            </a:bodyPr>
            <a:lstStyle/>
            <a:p>
              <a:pPr algn="ctr"/>
              <a:r>
                <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18h annuelles de remplacement de courte durée  </a:t>
              </a:r>
            </a:p>
          </p:txBody>
        </p:sp>
        <p:sp>
          <p:nvSpPr>
            <p:cNvPr id="5" name="ZoneTexte 4"/>
            <p:cNvSpPr txBox="1"/>
            <p:nvPr/>
          </p:nvSpPr>
          <p:spPr>
            <a:xfrm>
              <a:off x="899592" y="1983322"/>
              <a:ext cx="1224136" cy="369332"/>
            </a:xfrm>
            <a:prstGeom prst="rect">
              <a:avLst/>
            </a:prstGeom>
            <a:noFill/>
          </p:spPr>
          <p:txBody>
            <a:bodyPr wrap="square" rtlCol="0">
              <a:spAutoFit/>
            </a:bodyPr>
            <a:lstStyle/>
            <a:p>
              <a:r>
                <a:rPr lang="fr-FR" dirty="0"/>
                <a:t>BRIQUE 1</a:t>
              </a:r>
            </a:p>
          </p:txBody>
        </p:sp>
        <p:sp>
          <p:nvSpPr>
            <p:cNvPr id="6" name="ZoneTexte 5"/>
            <p:cNvSpPr txBox="1"/>
            <p:nvPr/>
          </p:nvSpPr>
          <p:spPr>
            <a:xfrm>
              <a:off x="2195736" y="2964802"/>
              <a:ext cx="1800200"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annuelles de « Devoirs faits »</a:t>
              </a:r>
            </a:p>
            <a:p>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ZoneTexte 6"/>
            <p:cNvSpPr txBox="1"/>
            <p:nvPr/>
          </p:nvSpPr>
          <p:spPr>
            <a:xfrm>
              <a:off x="899592" y="3113158"/>
              <a:ext cx="1224136" cy="369332"/>
            </a:xfrm>
            <a:prstGeom prst="rect">
              <a:avLst/>
            </a:prstGeom>
            <a:noFill/>
          </p:spPr>
          <p:txBody>
            <a:bodyPr wrap="square" rtlCol="0">
              <a:spAutoFit/>
            </a:bodyPr>
            <a:lstStyle/>
            <a:p>
              <a:r>
                <a:rPr lang="fr-FR" dirty="0"/>
                <a:t>BRIQUE 2</a:t>
              </a:r>
            </a:p>
          </p:txBody>
        </p:sp>
        <p:sp>
          <p:nvSpPr>
            <p:cNvPr id="8" name="ZoneTexte 7"/>
            <p:cNvSpPr txBox="1"/>
            <p:nvPr/>
          </p:nvSpPr>
          <p:spPr>
            <a:xfrm>
              <a:off x="4283968" y="2964802"/>
              <a:ext cx="2160240"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 stages de réussite pendant les vacances » </a:t>
              </a:r>
            </a:p>
          </p:txBody>
        </p:sp>
        <p:sp>
          <p:nvSpPr>
            <p:cNvPr id="9" name="ZoneTexte 8"/>
            <p:cNvSpPr txBox="1"/>
            <p:nvPr/>
          </p:nvSpPr>
          <p:spPr>
            <a:xfrm>
              <a:off x="2195736" y="4144456"/>
              <a:ext cx="4248472" cy="1200329"/>
            </a:xfrm>
            <a:prstGeom prst="rect">
              <a:avLst/>
            </a:prstGeom>
            <a:solidFill>
              <a:srgbClr val="C00000"/>
            </a:solidFill>
          </p:spPr>
          <p:txBody>
            <a:bodyPr wrap="square" rtlCol="0">
              <a:spAutoFit/>
            </a:bodyPr>
            <a:lstStyle/>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projets d’innovation pédagogique </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a:t>
              </a:r>
              <a:r>
                <a:rPr lang="fr-FR" b="1" dirty="0" err="1">
                  <a:ln w="18415" cmpd="sng">
                    <a:noFill/>
                    <a:prstDash val="solid"/>
                  </a:ln>
                  <a:solidFill>
                    <a:srgbClr val="FFFFFF"/>
                  </a:solidFill>
                  <a:effectLst>
                    <a:outerShdw blurRad="63500" dir="3600000" algn="tl" rotWithShape="0">
                      <a:srgbClr val="000000">
                        <a:alpha val="70000"/>
                      </a:srgbClr>
                    </a:outerShdw>
                  </a:effectLst>
                </a:rPr>
                <a:t>référent∙e</a:t>
              </a:r>
              <a:r>
                <a:rPr lang="fr-FR" b="1" dirty="0">
                  <a:ln w="18415" cmpd="sng">
                    <a:noFill/>
                    <a:prstDash val="solid"/>
                  </a:ln>
                  <a:solidFill>
                    <a:srgbClr val="FFFFFF"/>
                  </a:solidFill>
                  <a:effectLst>
                    <a:outerShdw blurRad="63500" dir="3600000" algn="tl" rotWithShape="0">
                      <a:srgbClr val="000000">
                        <a:alpha val="70000"/>
                      </a:srgbClr>
                    </a:outerShdw>
                  </a:effectLst>
                </a:rPr>
                <a:t> élèves besoins éducatifs particuliers</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suivi « découverte des métiers » dès la 5e</a:t>
              </a:r>
            </a:p>
          </p:txBody>
        </p:sp>
        <p:sp>
          <p:nvSpPr>
            <p:cNvPr id="10" name="ZoneTexte 9"/>
            <p:cNvSpPr txBox="1"/>
            <p:nvPr/>
          </p:nvSpPr>
          <p:spPr>
            <a:xfrm>
              <a:off x="657776" y="4360480"/>
              <a:ext cx="1224136" cy="369332"/>
            </a:xfrm>
            <a:prstGeom prst="rect">
              <a:avLst/>
            </a:prstGeom>
            <a:noFill/>
          </p:spPr>
          <p:txBody>
            <a:bodyPr wrap="square" rtlCol="0">
              <a:spAutoFit/>
            </a:bodyPr>
            <a:lstStyle/>
            <a:p>
              <a:r>
                <a:rPr lang="fr-FR" dirty="0"/>
                <a:t>BRIQUE 3</a:t>
              </a:r>
            </a:p>
          </p:txBody>
        </p:sp>
        <p:sp>
          <p:nvSpPr>
            <p:cNvPr id="12" name="ZoneTexte 11"/>
            <p:cNvSpPr txBox="1"/>
            <p:nvPr/>
          </p:nvSpPr>
          <p:spPr>
            <a:xfrm>
              <a:off x="6913583" y="1916832"/>
              <a:ext cx="1978897" cy="646331"/>
            </a:xfrm>
            <a:prstGeom prst="rect">
              <a:avLst/>
            </a:prstGeom>
            <a:solidFill>
              <a:srgbClr val="FFC000"/>
            </a:solidFill>
          </p:spPr>
          <p:txBody>
            <a:bodyPr wrap="square" rtlCol="0">
              <a:spAutoFit/>
            </a:bodyPr>
            <a:lstStyle/>
            <a:p>
              <a:r>
                <a:rPr lang="fr-FR" b="1" dirty="0"/>
                <a:t>1250 euros bruts</a:t>
              </a:r>
              <a:br>
                <a:rPr lang="fr-FR" dirty="0"/>
              </a:br>
              <a:r>
                <a:rPr lang="fr-FR" dirty="0"/>
                <a:t>soit 69 euros / h</a:t>
              </a:r>
            </a:p>
          </p:txBody>
        </p:sp>
        <p:sp>
          <p:nvSpPr>
            <p:cNvPr id="13" name="ZoneTexte 12"/>
            <p:cNvSpPr txBox="1"/>
            <p:nvPr/>
          </p:nvSpPr>
          <p:spPr>
            <a:xfrm>
              <a:off x="6913583" y="3094927"/>
              <a:ext cx="1944216" cy="646331"/>
            </a:xfrm>
            <a:prstGeom prst="rect">
              <a:avLst/>
            </a:prstGeom>
            <a:solidFill>
              <a:srgbClr val="FFC000"/>
            </a:solidFill>
          </p:spPr>
          <p:txBody>
            <a:bodyPr wrap="square" rtlCol="0">
              <a:spAutoFit/>
            </a:bodyPr>
            <a:lstStyle/>
            <a:p>
              <a:r>
                <a:rPr lang="fr-FR" b="1" dirty="0"/>
                <a:t>1250 euros bruts</a:t>
              </a:r>
              <a:br>
                <a:rPr lang="fr-FR" dirty="0"/>
              </a:br>
              <a:r>
                <a:rPr lang="fr-FR" dirty="0"/>
                <a:t>soit … 52 euros / h</a:t>
              </a:r>
            </a:p>
          </p:txBody>
        </p:sp>
        <p:sp>
          <p:nvSpPr>
            <p:cNvPr id="14" name="ZoneTexte 13"/>
            <p:cNvSpPr txBox="1"/>
            <p:nvPr/>
          </p:nvSpPr>
          <p:spPr>
            <a:xfrm>
              <a:off x="6913583" y="4072448"/>
              <a:ext cx="1944216" cy="1200329"/>
            </a:xfrm>
            <a:prstGeom prst="rect">
              <a:avLst/>
            </a:prstGeom>
            <a:solidFill>
              <a:srgbClr val="FFC000"/>
            </a:solidFill>
          </p:spPr>
          <p:txBody>
            <a:bodyPr wrap="square" rtlCol="0">
              <a:spAutoFit/>
            </a:bodyPr>
            <a:lstStyle/>
            <a:p>
              <a:r>
                <a:rPr lang="fr-FR" b="1" dirty="0"/>
                <a:t>1250 euros bruts</a:t>
              </a:r>
              <a:br>
                <a:rPr lang="fr-FR" dirty="0"/>
              </a:br>
              <a:r>
                <a:rPr lang="fr-FR" dirty="0"/>
                <a:t>ENGAGEMENT A L’ANNEE </a:t>
              </a:r>
            </a:p>
            <a:p>
              <a:r>
                <a:rPr lang="fr-FR" dirty="0"/>
                <a:t>(non quantifié… )</a:t>
              </a:r>
            </a:p>
          </p:txBody>
        </p:sp>
      </p:grpSp>
      <p:sp>
        <p:nvSpPr>
          <p:cNvPr id="16" name="ZoneTexte 15"/>
          <p:cNvSpPr txBox="1"/>
          <p:nvPr/>
        </p:nvSpPr>
        <p:spPr>
          <a:xfrm>
            <a:off x="1405234" y="1484784"/>
            <a:ext cx="2556284" cy="369332"/>
          </a:xfrm>
          <a:prstGeom prst="rect">
            <a:avLst/>
          </a:prstGeom>
          <a:noFill/>
        </p:spPr>
        <p:txBody>
          <a:bodyPr wrap="square" rtlCol="0">
            <a:spAutoFit/>
          </a:bodyPr>
          <a:lstStyle/>
          <a:p>
            <a:r>
              <a:rPr lang="fr-FR" b="1" dirty="0"/>
              <a:t>EN COLLEGE : </a:t>
            </a:r>
          </a:p>
        </p:txBody>
      </p:sp>
      <p:sp>
        <p:nvSpPr>
          <p:cNvPr id="3" name="ZoneTexte 2"/>
          <p:cNvSpPr txBox="1"/>
          <p:nvPr/>
        </p:nvSpPr>
        <p:spPr>
          <a:xfrm>
            <a:off x="827584" y="5805264"/>
            <a:ext cx="7560840" cy="646331"/>
          </a:xfrm>
          <a:prstGeom prst="rect">
            <a:avLst/>
          </a:prstGeom>
          <a:noFill/>
        </p:spPr>
        <p:txBody>
          <a:bodyPr wrap="square" rtlCol="0">
            <a:spAutoFit/>
          </a:bodyPr>
          <a:lstStyle/>
          <a:p>
            <a:r>
              <a:rPr lang="fr-FR" b="1" dirty="0">
                <a:solidFill>
                  <a:srgbClr val="FF0000"/>
                </a:solidFill>
              </a:rPr>
              <a:t>N.B : 1250 Euros c’est… le montant d’une IMP ! C’est marrant les hasards</a:t>
            </a:r>
          </a:p>
          <a:p>
            <a:r>
              <a:rPr lang="fr-FR" b="1" dirty="0">
                <a:solidFill>
                  <a:srgbClr val="FF0000"/>
                </a:solidFill>
              </a:rPr>
              <a:t>N.B 2 : C’est de l’indemnitaire, pas du salaire !  </a:t>
            </a:r>
          </a:p>
        </p:txBody>
      </p:sp>
    </p:spTree>
    <p:extLst>
      <p:ext uri="{BB962C8B-B14F-4D97-AF65-F5344CB8AC3E}">
        <p14:creationId xmlns:p14="http://schemas.microsoft.com/office/powerpoint/2010/main" val="189263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Et 1, et 2, et 3… Briques ! </a:t>
            </a:r>
          </a:p>
        </p:txBody>
      </p:sp>
      <p:sp>
        <p:nvSpPr>
          <p:cNvPr id="4" name="ZoneTexte 3"/>
          <p:cNvSpPr txBox="1"/>
          <p:nvPr/>
        </p:nvSpPr>
        <p:spPr>
          <a:xfrm>
            <a:off x="2206356" y="1983607"/>
            <a:ext cx="4248472" cy="830997"/>
          </a:xfrm>
          <a:prstGeom prst="rect">
            <a:avLst/>
          </a:prstGeom>
          <a:solidFill>
            <a:srgbClr val="C00000"/>
          </a:solidFill>
        </p:spPr>
        <p:txBody>
          <a:bodyPr wrap="square" rtlCol="0">
            <a:spAutoFit/>
          </a:bodyPr>
          <a:lstStyle/>
          <a:p>
            <a:pPr algn="ctr"/>
            <a:r>
              <a:rPr lang="fr-FR"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18h annuelles de remplacement de courte durée  </a:t>
            </a:r>
          </a:p>
        </p:txBody>
      </p:sp>
      <p:sp>
        <p:nvSpPr>
          <p:cNvPr id="5" name="ZoneTexte 4"/>
          <p:cNvSpPr txBox="1"/>
          <p:nvPr/>
        </p:nvSpPr>
        <p:spPr>
          <a:xfrm>
            <a:off x="910212" y="2131962"/>
            <a:ext cx="1224136" cy="369332"/>
          </a:xfrm>
          <a:prstGeom prst="rect">
            <a:avLst/>
          </a:prstGeom>
          <a:noFill/>
        </p:spPr>
        <p:txBody>
          <a:bodyPr wrap="square" rtlCol="0">
            <a:spAutoFit/>
          </a:bodyPr>
          <a:lstStyle/>
          <a:p>
            <a:r>
              <a:rPr lang="fr-FR" dirty="0"/>
              <a:t>BRIQUE 1</a:t>
            </a:r>
          </a:p>
        </p:txBody>
      </p:sp>
      <p:sp>
        <p:nvSpPr>
          <p:cNvPr id="6" name="ZoneTexte 5"/>
          <p:cNvSpPr txBox="1"/>
          <p:nvPr/>
        </p:nvSpPr>
        <p:spPr>
          <a:xfrm>
            <a:off x="2206356" y="3113442"/>
            <a:ext cx="1872208"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annuelles « Ecole Ouverte »</a:t>
            </a:r>
          </a:p>
          <a:p>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ZoneTexte 6"/>
          <p:cNvSpPr txBox="1"/>
          <p:nvPr/>
        </p:nvSpPr>
        <p:spPr>
          <a:xfrm>
            <a:off x="910212" y="3261798"/>
            <a:ext cx="1224136" cy="369332"/>
          </a:xfrm>
          <a:prstGeom prst="rect">
            <a:avLst/>
          </a:prstGeom>
          <a:noFill/>
        </p:spPr>
        <p:txBody>
          <a:bodyPr wrap="square" rtlCol="0">
            <a:spAutoFit/>
          </a:bodyPr>
          <a:lstStyle/>
          <a:p>
            <a:r>
              <a:rPr lang="fr-FR" dirty="0"/>
              <a:t>BRIQUE 2</a:t>
            </a:r>
          </a:p>
        </p:txBody>
      </p:sp>
      <p:sp>
        <p:nvSpPr>
          <p:cNvPr id="8" name="ZoneTexte 7"/>
          <p:cNvSpPr txBox="1"/>
          <p:nvPr/>
        </p:nvSpPr>
        <p:spPr>
          <a:xfrm>
            <a:off x="4294588" y="3113442"/>
            <a:ext cx="2160240" cy="923330"/>
          </a:xfrm>
          <a:prstGeom prst="rect">
            <a:avLst/>
          </a:prstGeom>
          <a:solidFill>
            <a:srgbClr val="C00000"/>
          </a:solidFill>
        </p:spPr>
        <p:txBody>
          <a:bodyPr wrap="square" rtlCol="0">
            <a:spAutoFit/>
          </a:bodyPr>
          <a:lstStyle/>
          <a:p>
            <a:r>
              <a:rPr lang="fr-FR" b="1" dirty="0">
                <a:ln w="18415" cmpd="sng">
                  <a:noFill/>
                  <a:prstDash val="solid"/>
                </a:ln>
                <a:solidFill>
                  <a:srgbClr val="FFFFFF"/>
                </a:solidFill>
                <a:effectLst>
                  <a:outerShdw blurRad="63500" dir="3600000" algn="tl" rotWithShape="0">
                    <a:srgbClr val="000000">
                      <a:alpha val="70000"/>
                    </a:srgbClr>
                  </a:outerShdw>
                </a:effectLst>
              </a:rPr>
              <a:t>24h « stages de réussite pendant les vacances » </a:t>
            </a:r>
          </a:p>
        </p:txBody>
      </p:sp>
      <p:sp>
        <p:nvSpPr>
          <p:cNvPr id="12" name="ZoneTexte 11"/>
          <p:cNvSpPr txBox="1"/>
          <p:nvPr/>
        </p:nvSpPr>
        <p:spPr>
          <a:xfrm>
            <a:off x="6924203" y="2065472"/>
            <a:ext cx="1978897" cy="646331"/>
          </a:xfrm>
          <a:prstGeom prst="rect">
            <a:avLst/>
          </a:prstGeom>
          <a:solidFill>
            <a:srgbClr val="FFC000"/>
          </a:solidFill>
        </p:spPr>
        <p:txBody>
          <a:bodyPr wrap="square" rtlCol="0">
            <a:spAutoFit/>
          </a:bodyPr>
          <a:lstStyle/>
          <a:p>
            <a:r>
              <a:rPr lang="fr-FR" b="1" dirty="0"/>
              <a:t>1250 euros bruts</a:t>
            </a:r>
            <a:br>
              <a:rPr lang="fr-FR" dirty="0"/>
            </a:br>
            <a:r>
              <a:rPr lang="fr-FR" dirty="0"/>
              <a:t>soit 69 euros / h</a:t>
            </a:r>
          </a:p>
        </p:txBody>
      </p:sp>
      <p:sp>
        <p:nvSpPr>
          <p:cNvPr id="13" name="ZoneTexte 12"/>
          <p:cNvSpPr txBox="1"/>
          <p:nvPr/>
        </p:nvSpPr>
        <p:spPr>
          <a:xfrm>
            <a:off x="6924203" y="3243567"/>
            <a:ext cx="1944216" cy="646331"/>
          </a:xfrm>
          <a:prstGeom prst="rect">
            <a:avLst/>
          </a:prstGeom>
          <a:solidFill>
            <a:srgbClr val="FFC000"/>
          </a:solidFill>
        </p:spPr>
        <p:txBody>
          <a:bodyPr wrap="square" rtlCol="0">
            <a:spAutoFit/>
          </a:bodyPr>
          <a:lstStyle/>
          <a:p>
            <a:r>
              <a:rPr lang="fr-FR" b="1" dirty="0"/>
              <a:t>1250 euros bruts</a:t>
            </a:r>
            <a:br>
              <a:rPr lang="fr-FR" dirty="0"/>
            </a:br>
            <a:r>
              <a:rPr lang="fr-FR" dirty="0"/>
              <a:t>soit … 52 euros / h</a:t>
            </a:r>
          </a:p>
        </p:txBody>
      </p:sp>
      <p:sp>
        <p:nvSpPr>
          <p:cNvPr id="16" name="ZoneTexte 15"/>
          <p:cNvSpPr txBox="1"/>
          <p:nvPr/>
        </p:nvSpPr>
        <p:spPr>
          <a:xfrm>
            <a:off x="1405234" y="1412776"/>
            <a:ext cx="3238774" cy="369332"/>
          </a:xfrm>
          <a:prstGeom prst="rect">
            <a:avLst/>
          </a:prstGeom>
          <a:noFill/>
        </p:spPr>
        <p:txBody>
          <a:bodyPr wrap="square" rtlCol="0">
            <a:spAutoFit/>
          </a:bodyPr>
          <a:lstStyle/>
          <a:p>
            <a:r>
              <a:rPr lang="fr-FR" b="1" dirty="0"/>
              <a:t>EN LYCEE Général et Techno  : </a:t>
            </a:r>
          </a:p>
        </p:txBody>
      </p:sp>
      <p:sp>
        <p:nvSpPr>
          <p:cNvPr id="20" name="ZoneTexte 19"/>
          <p:cNvSpPr txBox="1"/>
          <p:nvPr/>
        </p:nvSpPr>
        <p:spPr>
          <a:xfrm>
            <a:off x="899592" y="5733256"/>
            <a:ext cx="7488832" cy="646331"/>
          </a:xfrm>
          <a:prstGeom prst="rect">
            <a:avLst/>
          </a:prstGeom>
          <a:noFill/>
        </p:spPr>
        <p:txBody>
          <a:bodyPr wrap="square" rtlCol="0">
            <a:spAutoFit/>
          </a:bodyPr>
          <a:lstStyle/>
          <a:p>
            <a:r>
              <a:rPr lang="fr-FR" b="1" dirty="0">
                <a:solidFill>
                  <a:srgbClr val="FF0000"/>
                </a:solidFill>
              </a:rPr>
              <a:t>N.B : 1250 Euros c’est… le montant d’une IMP ! C’est marrant les hasards</a:t>
            </a:r>
          </a:p>
          <a:p>
            <a:r>
              <a:rPr lang="fr-FR" b="1" dirty="0">
                <a:solidFill>
                  <a:srgbClr val="FF0000"/>
                </a:solidFill>
              </a:rPr>
              <a:t>N.B 2 : C’est de l’indemnitaire, pas du salaire !  </a:t>
            </a:r>
          </a:p>
        </p:txBody>
      </p:sp>
      <p:sp>
        <p:nvSpPr>
          <p:cNvPr id="21" name="ZoneTexte 20"/>
          <p:cNvSpPr txBox="1"/>
          <p:nvPr/>
        </p:nvSpPr>
        <p:spPr>
          <a:xfrm>
            <a:off x="1763688" y="4293096"/>
            <a:ext cx="4968552" cy="923330"/>
          </a:xfrm>
          <a:prstGeom prst="rect">
            <a:avLst/>
          </a:prstGeom>
          <a:solidFill>
            <a:srgbClr val="C00000"/>
          </a:solidFill>
        </p:spPr>
        <p:txBody>
          <a:bodyPr wrap="square" rtlCol="0">
            <a:spAutoFit/>
          </a:bodyPr>
          <a:lstStyle/>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projets d’innovation pédagogique </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a:t>
            </a:r>
            <a:r>
              <a:rPr lang="fr-FR" b="1" dirty="0" err="1">
                <a:ln w="18415" cmpd="sng">
                  <a:noFill/>
                  <a:prstDash val="solid"/>
                </a:ln>
                <a:solidFill>
                  <a:srgbClr val="FFFFFF"/>
                </a:solidFill>
                <a:effectLst>
                  <a:outerShdw blurRad="63500" dir="3600000" algn="tl" rotWithShape="0">
                    <a:srgbClr val="000000">
                      <a:alpha val="70000"/>
                    </a:srgbClr>
                  </a:outerShdw>
                </a:effectLst>
              </a:rPr>
              <a:t>référent.e</a:t>
            </a:r>
            <a:r>
              <a:rPr lang="fr-FR" b="1" dirty="0">
                <a:ln w="18415" cmpd="sng">
                  <a:noFill/>
                  <a:prstDash val="solid"/>
                </a:ln>
                <a:solidFill>
                  <a:srgbClr val="FFFFFF"/>
                </a:solidFill>
                <a:effectLst>
                  <a:outerShdw blurRad="63500" dir="3600000" algn="tl" rotWithShape="0">
                    <a:srgbClr val="000000">
                      <a:alpha val="70000"/>
                    </a:srgbClr>
                  </a:outerShdw>
                </a:effectLst>
              </a:rPr>
              <a:t> élèves besoins éducatifs particuliers</a:t>
            </a:r>
          </a:p>
          <a:p>
            <a:pPr>
              <a:buFontTx/>
              <a:buChar char="-"/>
            </a:pPr>
            <a:r>
              <a:rPr lang="fr-FR" b="1" dirty="0">
                <a:ln w="18415" cmpd="sng">
                  <a:noFill/>
                  <a:prstDash val="solid"/>
                </a:ln>
                <a:solidFill>
                  <a:srgbClr val="FFFFFF"/>
                </a:solidFill>
                <a:effectLst>
                  <a:outerShdw blurRad="63500" dir="3600000" algn="tl" rotWithShape="0">
                    <a:srgbClr val="000000">
                      <a:alpha val="70000"/>
                    </a:srgbClr>
                  </a:outerShdw>
                </a:effectLst>
              </a:rPr>
              <a:t> suivi « découverte des métiers »  (???) </a:t>
            </a:r>
          </a:p>
        </p:txBody>
      </p:sp>
      <p:sp>
        <p:nvSpPr>
          <p:cNvPr id="22" name="ZoneTexte 21"/>
          <p:cNvSpPr txBox="1"/>
          <p:nvPr/>
        </p:nvSpPr>
        <p:spPr>
          <a:xfrm>
            <a:off x="611560" y="4509120"/>
            <a:ext cx="1224136" cy="369332"/>
          </a:xfrm>
          <a:prstGeom prst="rect">
            <a:avLst/>
          </a:prstGeom>
          <a:noFill/>
        </p:spPr>
        <p:txBody>
          <a:bodyPr wrap="square" rtlCol="0">
            <a:spAutoFit/>
          </a:bodyPr>
          <a:lstStyle/>
          <a:p>
            <a:r>
              <a:rPr lang="fr-FR" dirty="0"/>
              <a:t>BRIQUE 3</a:t>
            </a:r>
          </a:p>
        </p:txBody>
      </p:sp>
      <p:sp>
        <p:nvSpPr>
          <p:cNvPr id="23" name="ZoneTexte 22"/>
          <p:cNvSpPr txBox="1"/>
          <p:nvPr/>
        </p:nvSpPr>
        <p:spPr>
          <a:xfrm>
            <a:off x="6867367" y="4221088"/>
            <a:ext cx="1944216" cy="1200329"/>
          </a:xfrm>
          <a:prstGeom prst="rect">
            <a:avLst/>
          </a:prstGeom>
          <a:solidFill>
            <a:srgbClr val="FFC000"/>
          </a:solidFill>
        </p:spPr>
        <p:txBody>
          <a:bodyPr wrap="square" rtlCol="0">
            <a:spAutoFit/>
          </a:bodyPr>
          <a:lstStyle/>
          <a:p>
            <a:r>
              <a:rPr lang="fr-FR" b="1" dirty="0"/>
              <a:t>1250 euros bruts</a:t>
            </a:r>
            <a:br>
              <a:rPr lang="fr-FR" dirty="0"/>
            </a:br>
            <a:r>
              <a:rPr lang="fr-FR" dirty="0"/>
              <a:t>ENGAGEMENT A L’ANNEE </a:t>
            </a:r>
          </a:p>
          <a:p>
            <a:r>
              <a:rPr lang="fr-FR" dirty="0"/>
              <a:t>(non quantifié… )</a:t>
            </a:r>
          </a:p>
        </p:txBody>
      </p:sp>
    </p:spTree>
    <p:extLst>
      <p:ext uri="{BB962C8B-B14F-4D97-AF65-F5344CB8AC3E}">
        <p14:creationId xmlns:p14="http://schemas.microsoft.com/office/powerpoint/2010/main" val="238037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0"/>
            <a:ext cx="7283152" cy="1143000"/>
          </a:xfrm>
        </p:spPr>
        <p:txBody>
          <a:bodyPr>
            <a:normAutofit/>
          </a:bodyPr>
          <a:lstStyle/>
          <a:p>
            <a:r>
              <a:rPr lang="fr-FR" sz="3600" dirty="0">
                <a:latin typeface="Bebas Neue Bold" panose="020B0606020202050201" pitchFamily="34" charset="0"/>
              </a:rPr>
              <a:t>En LP… 6 Briques obligatoires ! </a:t>
            </a:r>
            <a:r>
              <a:rPr lang="fr-FR" sz="3600" dirty="0" err="1">
                <a:latin typeface="Bebas Neue Bold" panose="020B0606020202050201" pitchFamily="34" charset="0"/>
              </a:rPr>
              <a:t>Chè</a:t>
            </a:r>
            <a:r>
              <a:rPr lang="fr-FR" sz="3600" dirty="0">
                <a:latin typeface="Bebas Neue Bold" panose="020B0606020202050201" pitchFamily="34" charset="0"/>
              </a:rPr>
              <a:t> ! </a:t>
            </a:r>
          </a:p>
        </p:txBody>
      </p:sp>
      <p:graphicFrame>
        <p:nvGraphicFramePr>
          <p:cNvPr id="22" name="Tableau 21"/>
          <p:cNvGraphicFramePr>
            <a:graphicFrameLocks noGrp="1"/>
          </p:cNvGraphicFramePr>
          <p:nvPr>
            <p:extLst>
              <p:ext uri="{D42A27DB-BD31-4B8C-83A1-F6EECF244321}">
                <p14:modId xmlns:p14="http://schemas.microsoft.com/office/powerpoint/2010/main" val="3058609291"/>
              </p:ext>
            </p:extLst>
          </p:nvPr>
        </p:nvGraphicFramePr>
        <p:xfrm>
          <a:off x="1331640" y="980728"/>
          <a:ext cx="7272809" cy="5428582"/>
        </p:xfrm>
        <a:graphic>
          <a:graphicData uri="http://schemas.openxmlformats.org/drawingml/2006/table">
            <a:tbl>
              <a:tblPr/>
              <a:tblGrid>
                <a:gridCol w="3753707">
                  <a:extLst>
                    <a:ext uri="{9D8B030D-6E8A-4147-A177-3AD203B41FA5}">
                      <a16:colId xmlns:a16="http://schemas.microsoft.com/office/drawing/2014/main" val="20000"/>
                    </a:ext>
                  </a:extLst>
                </a:gridCol>
                <a:gridCol w="1564045">
                  <a:extLst>
                    <a:ext uri="{9D8B030D-6E8A-4147-A177-3AD203B41FA5}">
                      <a16:colId xmlns:a16="http://schemas.microsoft.com/office/drawing/2014/main" val="20001"/>
                    </a:ext>
                  </a:extLst>
                </a:gridCol>
                <a:gridCol w="1955057">
                  <a:extLst>
                    <a:ext uri="{9D8B030D-6E8A-4147-A177-3AD203B41FA5}">
                      <a16:colId xmlns:a16="http://schemas.microsoft.com/office/drawing/2014/main" val="20002"/>
                    </a:ext>
                  </a:extLst>
                </a:gridCol>
              </a:tblGrid>
              <a:tr h="478256">
                <a:tc>
                  <a:txBody>
                    <a:bodyPr/>
                    <a:lstStyle/>
                    <a:p>
                      <a:pPr marR="0" indent="0" algn="ctr" rtl="0">
                        <a:lnSpc>
                          <a:spcPct val="119000"/>
                        </a:lnSpc>
                        <a:spcBef>
                          <a:spcPts val="0"/>
                        </a:spcBef>
                        <a:spcAft>
                          <a:spcPts val="0"/>
                        </a:spcAft>
                      </a:pPr>
                      <a:r>
                        <a:rPr lang="fr-FR" sz="1600" b="1" kern="1400" dirty="0">
                          <a:solidFill>
                            <a:srgbClr val="000000"/>
                          </a:solidFill>
                          <a:latin typeface="Calibri"/>
                        </a:rPr>
                        <a:t>Missions</a:t>
                      </a:r>
                    </a:p>
                    <a:p>
                      <a:pPr marR="0" indent="0" algn="ctr" rtl="0">
                        <a:lnSpc>
                          <a:spcPct val="119000"/>
                        </a:lnSpc>
                        <a:spcBef>
                          <a:spcPts val="0"/>
                        </a:spcBef>
                        <a:spcAft>
                          <a:spcPts val="0"/>
                        </a:spcAft>
                      </a:pPr>
                      <a:r>
                        <a:rPr lang="fr-FR" sz="1600" b="1" kern="1400" dirty="0">
                          <a:solidFill>
                            <a:srgbClr val="000000"/>
                          </a:solidFill>
                          <a:latin typeface="Calibri"/>
                        </a:rPr>
                        <a:t>(Briques)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a:solidFill>
                            <a:srgbClr val="000000"/>
                          </a:solidFill>
                          <a:latin typeface="Calibri"/>
                        </a:rPr>
                        <a:t>Volume ANNUEL</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dirty="0">
                          <a:solidFill>
                            <a:srgbClr val="000000"/>
                          </a:solidFill>
                          <a:latin typeface="Calibri"/>
                        </a:rPr>
                        <a:t>Part fonctionnelle de l’ISOE (Prime)</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8256">
                <a:tc>
                  <a:txBody>
                    <a:bodyPr/>
                    <a:lstStyle/>
                    <a:p>
                      <a:pPr marR="0" indent="0" algn="ctr" rtl="0">
                        <a:lnSpc>
                          <a:spcPct val="119000"/>
                        </a:lnSpc>
                        <a:spcBef>
                          <a:spcPts val="0"/>
                        </a:spcBef>
                        <a:spcAft>
                          <a:spcPts val="0"/>
                        </a:spcAft>
                      </a:pPr>
                      <a:r>
                        <a:rPr lang="fr-FR" sz="1600" b="1" kern="1400" dirty="0">
                          <a:solidFill>
                            <a:srgbClr val="000000"/>
                          </a:solidFill>
                          <a:latin typeface="Calibri"/>
                        </a:rPr>
                        <a:t>Assurer remplacements de courte durée</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dirty="0">
                          <a:solidFill>
                            <a:srgbClr val="000000"/>
                          </a:solidFill>
                          <a:latin typeface="Calibri"/>
                        </a:rPr>
                        <a:t>18h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6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25421">
                <a:tc>
                  <a:txBody>
                    <a:bodyPr/>
                    <a:lstStyle/>
                    <a:p>
                      <a:pPr marR="0" indent="0" algn="ctr" rtl="0">
                        <a:lnSpc>
                          <a:spcPct val="119000"/>
                        </a:lnSpc>
                        <a:spcBef>
                          <a:spcPts val="0"/>
                        </a:spcBef>
                        <a:spcAft>
                          <a:spcPts val="0"/>
                        </a:spcAft>
                      </a:pPr>
                      <a:r>
                        <a:rPr lang="fr-FR" sz="1400" b="1" kern="1400" dirty="0">
                          <a:solidFill>
                            <a:srgbClr val="000000"/>
                          </a:solidFill>
                          <a:latin typeface="Calibri"/>
                        </a:rPr>
                        <a:t>Intervention dans le cadre de la découverte des métiers au bénéfice des collégiens.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24h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5421">
                <a:tc>
                  <a:txBody>
                    <a:bodyPr/>
                    <a:lstStyle/>
                    <a:p>
                      <a:pPr marR="0" indent="0" algn="ctr" rtl="0">
                        <a:lnSpc>
                          <a:spcPct val="119000"/>
                        </a:lnSpc>
                        <a:spcBef>
                          <a:spcPts val="0"/>
                        </a:spcBef>
                        <a:spcAft>
                          <a:spcPts val="0"/>
                        </a:spcAft>
                      </a:pPr>
                      <a:r>
                        <a:rPr lang="fr-FR" sz="1400" b="1" kern="1400" dirty="0">
                          <a:solidFill>
                            <a:srgbClr val="000000"/>
                          </a:solidFill>
                          <a:latin typeface="Calibri"/>
                        </a:rPr>
                        <a:t>Enseignement et accompagnement  dans  les périodes post bac professionnel.</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24h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Enseignement complémentaire en  groupes d’effectifs réduits.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24h</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Coordination et prise en charge des projets d’innovation pédagogique</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Appui à la prise en charge d’élèves à besoins particuliers.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5421">
                <a:tc>
                  <a:txBody>
                    <a:bodyPr/>
                    <a:lstStyle/>
                    <a:p>
                      <a:pPr marR="0" indent="0" algn="ctr" rtl="0">
                        <a:lnSpc>
                          <a:spcPct val="119000"/>
                        </a:lnSpc>
                        <a:spcBef>
                          <a:spcPts val="0"/>
                        </a:spcBef>
                        <a:spcAft>
                          <a:spcPts val="0"/>
                        </a:spcAft>
                      </a:pPr>
                      <a:r>
                        <a:rPr lang="fr-FR" sz="1400" b="1" kern="1400" dirty="0">
                          <a:solidFill>
                            <a:srgbClr val="000000"/>
                          </a:solidFill>
                          <a:latin typeface="Calibri"/>
                        </a:rPr>
                        <a:t>Encadrement de la découverte des métiers dans les classes de 5</a:t>
                      </a:r>
                      <a:r>
                        <a:rPr lang="fr-FR" sz="1400" b="1" kern="1400" baseline="30000" dirty="0">
                          <a:solidFill>
                            <a:srgbClr val="000000"/>
                          </a:solidFill>
                          <a:latin typeface="Calibri"/>
                        </a:rPr>
                        <a:t>ème</a:t>
                      </a:r>
                      <a:r>
                        <a:rPr lang="fr-FR" sz="1400" b="1" kern="1400" dirty="0">
                          <a:solidFill>
                            <a:srgbClr val="000000"/>
                          </a:solidFill>
                          <a:latin typeface="Calibri"/>
                        </a:rPr>
                        <a:t>, 4</a:t>
                      </a:r>
                      <a:r>
                        <a:rPr lang="fr-FR" sz="1400" b="1" kern="1400" baseline="30000" dirty="0">
                          <a:solidFill>
                            <a:srgbClr val="000000"/>
                          </a:solidFill>
                          <a:latin typeface="Calibri"/>
                        </a:rPr>
                        <a:t>ème</a:t>
                      </a:r>
                      <a:r>
                        <a:rPr lang="fr-FR" sz="1400" b="1" kern="1400" dirty="0">
                          <a:solidFill>
                            <a:srgbClr val="000000"/>
                          </a:solidFill>
                          <a:latin typeface="Calibri"/>
                        </a:rPr>
                        <a:t> et 3</a:t>
                      </a:r>
                      <a:r>
                        <a:rPr lang="fr-FR" sz="1400" b="1" kern="1400" baseline="30000" dirty="0">
                          <a:solidFill>
                            <a:srgbClr val="000000"/>
                          </a:solidFill>
                          <a:latin typeface="Calibri"/>
                        </a:rPr>
                        <a:t>ème</a:t>
                      </a:r>
                      <a:r>
                        <a:rPr lang="fr-FR" sz="1400" b="1" kern="1400" dirty="0">
                          <a:solidFill>
                            <a:srgbClr val="000000"/>
                          </a:solidFill>
                          <a:latin typeface="Calibri"/>
                        </a:rPr>
                        <a:t>.</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8256">
                <a:tc>
                  <a:txBody>
                    <a:bodyPr/>
                    <a:lstStyle/>
                    <a:p>
                      <a:pPr marR="0" indent="0" algn="ctr" rtl="0">
                        <a:lnSpc>
                          <a:spcPct val="119000"/>
                        </a:lnSpc>
                        <a:spcBef>
                          <a:spcPts val="0"/>
                        </a:spcBef>
                        <a:spcAft>
                          <a:spcPts val="0"/>
                        </a:spcAft>
                      </a:pPr>
                      <a:r>
                        <a:rPr lang="fr-FR" sz="1400" b="1" kern="1400" dirty="0">
                          <a:solidFill>
                            <a:srgbClr val="000000"/>
                          </a:solidFill>
                          <a:latin typeface="Calibri"/>
                        </a:rPr>
                        <a:t>Accompagnement des élèves en difficulté.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0632">
                <a:tc>
                  <a:txBody>
                    <a:bodyPr/>
                    <a:lstStyle/>
                    <a:p>
                      <a:pPr marR="0" indent="0" algn="ctr" rtl="0">
                        <a:lnSpc>
                          <a:spcPct val="119000"/>
                        </a:lnSpc>
                        <a:spcBef>
                          <a:spcPts val="0"/>
                        </a:spcBef>
                        <a:spcAft>
                          <a:spcPts val="0"/>
                        </a:spcAft>
                      </a:pPr>
                      <a:r>
                        <a:rPr lang="fr-FR" sz="1400" b="1" kern="1400" dirty="0">
                          <a:solidFill>
                            <a:srgbClr val="000000"/>
                          </a:solidFill>
                          <a:latin typeface="Calibri"/>
                        </a:rPr>
                        <a:t>Accompagnement vers l’emploi.</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a:solidFill>
                            <a:srgbClr val="000000"/>
                          </a:solidFill>
                          <a:latin typeface="Calibri"/>
                        </a:rPr>
                        <a:t>Pas quantifié</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0"/>
                        </a:spcAft>
                      </a:pPr>
                      <a:r>
                        <a:rPr lang="fr-FR" sz="1400" b="1" kern="1400" dirty="0">
                          <a:solidFill>
                            <a:srgbClr val="000000"/>
                          </a:solidFill>
                          <a:latin typeface="Calibri"/>
                        </a:rPr>
                        <a:t>1 250 euros bruts</a:t>
                      </a:r>
                    </a:p>
                  </a:txBody>
                  <a:tcPr marL="66685" marR="66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Accolade ouvrante 3"/>
          <p:cNvSpPr/>
          <p:nvPr/>
        </p:nvSpPr>
        <p:spPr>
          <a:xfrm>
            <a:off x="1115616" y="2060848"/>
            <a:ext cx="216024" cy="432048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251520" y="3717032"/>
            <a:ext cx="792088" cy="861774"/>
          </a:xfrm>
          <a:prstGeom prst="rect">
            <a:avLst/>
          </a:prstGeom>
          <a:noFill/>
        </p:spPr>
        <p:txBody>
          <a:bodyPr wrap="square" rtlCol="0">
            <a:spAutoFit/>
          </a:bodyPr>
          <a:lstStyle/>
          <a:p>
            <a:r>
              <a:rPr lang="fr-FR" dirty="0"/>
              <a:t>5 / 8</a:t>
            </a:r>
          </a:p>
          <a:p>
            <a:r>
              <a:rPr lang="fr-FR" sz="1600" dirty="0"/>
              <a:t>« Au choix »</a:t>
            </a:r>
          </a:p>
        </p:txBody>
      </p:sp>
      <p:sp>
        <p:nvSpPr>
          <p:cNvPr id="6" name="ZoneTexte 5"/>
          <p:cNvSpPr txBox="1"/>
          <p:nvPr/>
        </p:nvSpPr>
        <p:spPr>
          <a:xfrm>
            <a:off x="395536" y="1628800"/>
            <a:ext cx="792088" cy="369332"/>
          </a:xfrm>
          <a:prstGeom prst="rect">
            <a:avLst/>
          </a:prstGeom>
          <a:noFill/>
        </p:spPr>
        <p:txBody>
          <a:bodyPr wrap="square" rtlCol="0">
            <a:spAutoFit/>
          </a:bodyPr>
          <a:lstStyle/>
          <a:p>
            <a:r>
              <a:rPr lang="fr-FR" dirty="0" err="1"/>
              <a:t>Oblig</a:t>
            </a:r>
            <a:endParaRPr lang="fr-FR" dirty="0"/>
          </a:p>
        </p:txBody>
      </p:sp>
    </p:spTree>
    <p:extLst>
      <p:ext uri="{BB962C8B-B14F-4D97-AF65-F5344CB8AC3E}">
        <p14:creationId xmlns:p14="http://schemas.microsoft.com/office/powerpoint/2010/main" val="3411159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Bebas Neue Bold" panose="020B0606020202050201" pitchFamily="34" charset="0"/>
              </a:rPr>
              <a:t>Petit rappel sur les HSE</a:t>
            </a:r>
          </a:p>
        </p:txBody>
      </p:sp>
      <p:sp>
        <p:nvSpPr>
          <p:cNvPr id="3" name="Espace réservé du contenu 2"/>
          <p:cNvSpPr>
            <a:spLocks noGrp="1"/>
          </p:cNvSpPr>
          <p:nvPr>
            <p:ph idx="1"/>
          </p:nvPr>
        </p:nvSpPr>
        <p:spPr>
          <a:xfrm>
            <a:off x="457200" y="1600201"/>
            <a:ext cx="8229600" cy="3556992"/>
          </a:xfrm>
        </p:spPr>
        <p:txBody>
          <a:bodyPr>
            <a:normAutofit/>
          </a:bodyPr>
          <a:lstStyle/>
          <a:p>
            <a:pPr marL="0" indent="0">
              <a:buNone/>
            </a:pPr>
            <a:r>
              <a:rPr lang="fr-FR" sz="2800" dirty="0"/>
              <a:t>On a compris, une brique = 1250 euros, donc soit 69€ /h (Remplacements) soit 52€ /h (reste)</a:t>
            </a:r>
          </a:p>
          <a:p>
            <a:pPr marL="0" indent="0">
              <a:buNone/>
            </a:pPr>
            <a:r>
              <a:rPr lang="fr-FR" sz="2800" dirty="0"/>
              <a:t>Combien valent actuellement les HSE (en brut) :</a:t>
            </a:r>
          </a:p>
          <a:p>
            <a:r>
              <a:rPr lang="fr-FR" sz="2800" dirty="0"/>
              <a:t>Certifié/PLP Classe Normale = 41,31€</a:t>
            </a:r>
          </a:p>
          <a:p>
            <a:r>
              <a:rPr lang="fr-FR" sz="2800" dirty="0"/>
              <a:t>Certifié/PLP Hors Classe ou Classe Ex = 45,44€</a:t>
            </a:r>
          </a:p>
          <a:p>
            <a:r>
              <a:rPr lang="fr-FR" sz="2800" dirty="0"/>
              <a:t>Agrégé Classe Normale = 59,69€</a:t>
            </a:r>
          </a:p>
          <a:p>
            <a:r>
              <a:rPr lang="fr-FR" sz="2800" dirty="0"/>
              <a:t>Agrégé Hors Classe = 65,66€</a:t>
            </a:r>
          </a:p>
        </p:txBody>
      </p:sp>
      <p:sp>
        <p:nvSpPr>
          <p:cNvPr id="4" name="ZoneTexte 3"/>
          <p:cNvSpPr txBox="1"/>
          <p:nvPr/>
        </p:nvSpPr>
        <p:spPr>
          <a:xfrm>
            <a:off x="395536" y="5301208"/>
            <a:ext cx="8280920" cy="1200329"/>
          </a:xfrm>
          <a:prstGeom prst="rect">
            <a:avLst/>
          </a:prstGeom>
          <a:noFill/>
        </p:spPr>
        <p:txBody>
          <a:bodyPr wrap="square" rtlCol="0">
            <a:spAutoFit/>
          </a:bodyPr>
          <a:lstStyle/>
          <a:p>
            <a:pPr algn="just"/>
            <a:r>
              <a:rPr lang="fr-FR" b="1" dirty="0">
                <a:solidFill>
                  <a:srgbClr val="FF0000"/>
                </a:solidFill>
              </a:rPr>
              <a:t>CONCLUSION : Le ministère rend les heures PACTE plus intéressantes que les HSE, en particulier les remplacements courts, surtout pour les débuts de carrière…. En contrepartie de contraintes supplémentaires (nb d’heure imposé, possibilité de l’intégrer dans l’Emploi du temps, obligé pour débloquer d’autres dispositifs…) </a:t>
            </a:r>
          </a:p>
        </p:txBody>
      </p:sp>
    </p:spTree>
    <p:extLst>
      <p:ext uri="{BB962C8B-B14F-4D97-AF65-F5344CB8AC3E}">
        <p14:creationId xmlns:p14="http://schemas.microsoft.com/office/powerpoint/2010/main" val="188732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rgbClr val="C00000"/>
                </a:solidFill>
                <a:latin typeface="Bebas Neue Bold" panose="020B0606020202050201" pitchFamily="34" charset="0"/>
              </a:rPr>
              <a:t>Fonctionnement du PACTE en EPLE (en théorie)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49309"/>
            <a:ext cx="8229600" cy="402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467544" y="6093296"/>
            <a:ext cx="8484252" cy="369332"/>
          </a:xfrm>
          <a:prstGeom prst="rect">
            <a:avLst/>
          </a:prstGeom>
          <a:noFill/>
        </p:spPr>
        <p:txBody>
          <a:bodyPr wrap="square" rtlCol="0">
            <a:spAutoFit/>
          </a:bodyPr>
          <a:lstStyle/>
          <a:p>
            <a:r>
              <a:rPr lang="fr-FR" b="1" dirty="0">
                <a:solidFill>
                  <a:srgbClr val="FF0000"/>
                </a:solidFill>
              </a:rPr>
              <a:t> Bref : La Novlangue managériale pour dire que le chef va gérer la tambouille interne ! </a:t>
            </a:r>
          </a:p>
        </p:txBody>
      </p:sp>
    </p:spTree>
    <p:extLst>
      <p:ext uri="{BB962C8B-B14F-4D97-AF65-F5344CB8AC3E}">
        <p14:creationId xmlns:p14="http://schemas.microsoft.com/office/powerpoint/2010/main" val="1573262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latin typeface="Bebas Neue Bold" panose="020B0606020202050201" pitchFamily="34" charset="0"/>
              </a:rPr>
              <a:t>Les prescriptions de l’administration pour l’organisation</a:t>
            </a:r>
          </a:p>
        </p:txBody>
      </p:sp>
      <p:sp>
        <p:nvSpPr>
          <p:cNvPr id="3" name="Espace réservé du contenu 2"/>
          <p:cNvSpPr>
            <a:spLocks noGrp="1"/>
          </p:cNvSpPr>
          <p:nvPr>
            <p:ph idx="1"/>
          </p:nvPr>
        </p:nvSpPr>
        <p:spPr/>
        <p:txBody>
          <a:bodyPr>
            <a:normAutofit fontScale="92500" lnSpcReduction="20000"/>
          </a:bodyPr>
          <a:lstStyle/>
          <a:p>
            <a:r>
              <a:rPr lang="fr-FR" dirty="0">
                <a:solidFill>
                  <a:srgbClr val="C00000"/>
                </a:solidFill>
              </a:rPr>
              <a:t>Pour le 1</a:t>
            </a:r>
            <a:r>
              <a:rPr lang="fr-FR" baseline="30000" dirty="0">
                <a:solidFill>
                  <a:srgbClr val="C00000"/>
                </a:solidFill>
              </a:rPr>
              <a:t>er</a:t>
            </a:r>
            <a:r>
              <a:rPr lang="fr-FR" dirty="0">
                <a:solidFill>
                  <a:srgbClr val="C00000"/>
                </a:solidFill>
              </a:rPr>
              <a:t> degré </a:t>
            </a:r>
            <a:r>
              <a:rPr lang="fr-FR" dirty="0"/>
              <a:t>: </a:t>
            </a:r>
          </a:p>
          <a:p>
            <a:pPr marL="0" indent="0" algn="just">
              <a:buNone/>
            </a:pPr>
            <a:r>
              <a:rPr lang="fr-FR" dirty="0"/>
              <a:t>Des créneaux horaires seront prévus au collège pour l’intervention des PE en fonction des rythmes scolaires (4j ou 4,5j) et fonction de la zone géographique (urbain ou rural) et des transports. </a:t>
            </a:r>
          </a:p>
          <a:p>
            <a:pPr marL="0" indent="0" algn="just">
              <a:buNone/>
            </a:pPr>
            <a:r>
              <a:rPr lang="fr-FR" dirty="0">
                <a:solidFill>
                  <a:srgbClr val="C00000"/>
                </a:solidFill>
              </a:rPr>
              <a:t>Ce serait donc soit le mercredi matin (pour les PE travaillant à 4j) soit sur des fins de journées pour les PE à 4,5j… Et avant 17h pour ne pas réaménager les transports…</a:t>
            </a:r>
          </a:p>
          <a:p>
            <a:pPr marL="0" indent="0" algn="just">
              <a:buNone/>
            </a:pPr>
            <a:r>
              <a:rPr lang="fr-FR" i="1" dirty="0">
                <a:solidFill>
                  <a:srgbClr val="C00000"/>
                </a:solidFill>
              </a:rPr>
              <a:t>Des fonctionnements différents et une nouvelle dérégulation des rythmes scolaires…</a:t>
            </a:r>
          </a:p>
        </p:txBody>
      </p:sp>
    </p:spTree>
    <p:extLst>
      <p:ext uri="{BB962C8B-B14F-4D97-AF65-F5344CB8AC3E}">
        <p14:creationId xmlns:p14="http://schemas.microsoft.com/office/powerpoint/2010/main" val="930918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1388</Words>
  <Application>Microsoft Office PowerPoint</Application>
  <PresentationFormat>Affichage à l'écran (4:3)</PresentationFormat>
  <Paragraphs>148</Paragraphs>
  <Slides>14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14</vt:i4>
      </vt:variant>
    </vt:vector>
  </HeadingPairs>
  <TitlesOfParts>
    <vt:vector size="19" baseType="lpstr">
      <vt:lpstr>Arial</vt:lpstr>
      <vt:lpstr>Bebas Neue Bold</vt:lpstr>
      <vt:lpstr>Calibri</vt:lpstr>
      <vt:lpstr>Wingdings</vt:lpstr>
      <vt:lpstr>Thème Office</vt:lpstr>
      <vt:lpstr>Le PACTE, c’est quoi ? </vt:lpstr>
      <vt:lpstr>Présentation PowerPoint</vt:lpstr>
      <vt:lpstr>Et 1, et 2, et 3… Briques ! </vt:lpstr>
      <vt:lpstr>Et 1, et 2, et 3… Briques ! </vt:lpstr>
      <vt:lpstr>Et 1, et 2, et 3… Briques ! </vt:lpstr>
      <vt:lpstr>En LP… 6 Briques obligatoires ! Chè ! </vt:lpstr>
      <vt:lpstr>Petit rappel sur les HSE</vt:lpstr>
      <vt:lpstr>Fonctionnement du PACTE en EPLE (en théorie) </vt:lpstr>
      <vt:lpstr>Les prescriptions de l’administration pour l’organisation</vt:lpstr>
      <vt:lpstr>Les prescriptions de l’administration pour l’organisation</vt:lpstr>
      <vt:lpstr>Quelques précisions</vt:lpstr>
      <vt:lpstr>Pistes de conclusions </vt:lpstr>
      <vt:lpstr>Pourquoi il ne faut pas signer…</vt:lpstr>
      <vt:lpstr>Présentation PowerPoint</vt:lpstr>
    </vt:vector>
  </TitlesOfParts>
  <Company>utilisateur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dc:creator>
  <cp:lastModifiedBy>Christine pau</cp:lastModifiedBy>
  <cp:revision>33</cp:revision>
  <dcterms:created xsi:type="dcterms:W3CDTF">2023-05-16T13:26:39Z</dcterms:created>
  <dcterms:modified xsi:type="dcterms:W3CDTF">2023-05-26T09:42:58Z</dcterms:modified>
</cp:coreProperties>
</file>