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0" r:id="rId5"/>
    <p:sldId id="261" r:id="rId6"/>
    <p:sldId id="263" r:id="rId7"/>
    <p:sldId id="264" r:id="rId8"/>
    <p:sldId id="269" r:id="rId9"/>
    <p:sldId id="270" r:id="rId10"/>
    <p:sldId id="265" r:id="rId11"/>
    <p:sldId id="266" r:id="rId12"/>
    <p:sldId id="267" r:id="rId13"/>
    <p:sldId id="268" r:id="rId14"/>
    <p:sldId id="271" r:id="rId15"/>
    <p:sldId id="272"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notesMaster" Target="notesMasters/notesMaster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621176-031D-4B4B-9822-22E280BC4A4E}" type="datetimeFigureOut">
              <a:rPr lang="fr-FR" smtClean="0"/>
              <a:t>01/12/2023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8A3106-E8C2-43A9-BC4C-581E1C40BEF5}" type="slidenum">
              <a:rPr lang="fr-FR" smtClean="0"/>
              <a:t>‹N°›</a:t>
            </a:fld>
            <a:endParaRPr lang="fr-FR"/>
          </a:p>
        </p:txBody>
      </p:sp>
    </p:spTree>
    <p:extLst>
      <p:ext uri="{BB962C8B-B14F-4D97-AF65-F5344CB8AC3E}">
        <p14:creationId xmlns:p14="http://schemas.microsoft.com/office/powerpoint/2010/main" val="1393855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Volonté de </a:t>
            </a:r>
            <a:r>
              <a:rPr lang="fr-FR" dirty="0" err="1"/>
              <a:t>Granjean</a:t>
            </a:r>
            <a:r>
              <a:rPr lang="fr-FR" dirty="0"/>
              <a:t> d’accélérer la mise en place de la mesure 2 (enseignement en effectifs réduits) </a:t>
            </a:r>
          </a:p>
          <a:p>
            <a:r>
              <a:rPr lang="fr-FR" dirty="0"/>
              <a:t>et de la mesure 4 (réorganisation de l’année de terminale) de la réforme. Les textes seront définitifs fin novembre et présentés au CSE du 14 décembre. C’est pourquoi, dans l’attente du déroulement de ces instances, nous ne pouvons vous présenter que des éléments qui ne sont pas définitifs. Néanmoins sont d’ores et déjà actées : la mise en place de groupes à effectifs réduits (de niveaux) en 2° et 1°(suppression de 4semaines de cours), la création de parcours diversifiés en Terminale et ses conséquences : </a:t>
            </a:r>
          </a:p>
          <a:p>
            <a:pPr marL="285750" indent="-285750">
              <a:buFont typeface="Arial" panose="020B0604020202020204" pitchFamily="34" charset="0"/>
              <a:buChar char="•"/>
            </a:pPr>
            <a:r>
              <a:rPr lang="fr-FR" dirty="0"/>
              <a:t>la suppression de 4 semaines de cours, </a:t>
            </a:r>
          </a:p>
          <a:p>
            <a:pPr marL="285750" indent="-285750">
              <a:buFont typeface="Arial" panose="020B0604020202020204" pitchFamily="34" charset="0"/>
              <a:buChar char="•"/>
            </a:pPr>
            <a:r>
              <a:rPr lang="fr-FR" dirty="0"/>
              <a:t>le non-aménagement des programmes</a:t>
            </a:r>
          </a:p>
          <a:p>
            <a:pPr marL="285750" indent="-285750">
              <a:buFont typeface="Arial" panose="020B0604020202020204" pitchFamily="34" charset="0"/>
              <a:buChar char="•"/>
            </a:pPr>
            <a:r>
              <a:rPr lang="fr-FR" dirty="0"/>
              <a:t>un calendrier de terminale démentiel</a:t>
            </a:r>
          </a:p>
          <a:p>
            <a:pPr marL="285750" indent="-285750">
              <a:buFont typeface="Arial" panose="020B0604020202020204" pitchFamily="34" charset="0"/>
              <a:buChar char="•"/>
            </a:pPr>
            <a:r>
              <a:rPr lang="fr-FR" dirty="0"/>
              <a:t>le goulot d’étranglement que vont constituer les départs simultanés en PFMP.</a:t>
            </a:r>
          </a:p>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1</a:t>
            </a:fld>
            <a:endParaRPr lang="fr-FR"/>
          </a:p>
        </p:txBody>
      </p:sp>
    </p:spTree>
    <p:extLst>
      <p:ext uri="{BB962C8B-B14F-4D97-AF65-F5344CB8AC3E}">
        <p14:creationId xmlns:p14="http://schemas.microsoft.com/office/powerpoint/2010/main" val="15087785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10</a:t>
            </a:fld>
            <a:endParaRPr lang="fr-FR"/>
          </a:p>
        </p:txBody>
      </p:sp>
    </p:spTree>
    <p:extLst>
      <p:ext uri="{BB962C8B-B14F-4D97-AF65-F5344CB8AC3E}">
        <p14:creationId xmlns:p14="http://schemas.microsoft.com/office/powerpoint/2010/main" val="10414623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11</a:t>
            </a:fld>
            <a:endParaRPr lang="fr-FR"/>
          </a:p>
        </p:txBody>
      </p:sp>
    </p:spTree>
    <p:extLst>
      <p:ext uri="{BB962C8B-B14F-4D97-AF65-F5344CB8AC3E}">
        <p14:creationId xmlns:p14="http://schemas.microsoft.com/office/powerpoint/2010/main" val="38710994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12</a:t>
            </a:fld>
            <a:endParaRPr lang="fr-FR"/>
          </a:p>
        </p:txBody>
      </p:sp>
    </p:spTree>
    <p:extLst>
      <p:ext uri="{BB962C8B-B14F-4D97-AF65-F5344CB8AC3E}">
        <p14:creationId xmlns:p14="http://schemas.microsoft.com/office/powerpoint/2010/main" val="2382690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13</a:t>
            </a:fld>
            <a:endParaRPr lang="fr-FR"/>
          </a:p>
        </p:txBody>
      </p:sp>
    </p:spTree>
    <p:extLst>
      <p:ext uri="{BB962C8B-B14F-4D97-AF65-F5344CB8AC3E}">
        <p14:creationId xmlns:p14="http://schemas.microsoft.com/office/powerpoint/2010/main" val="23928443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Ces chiffres peuvent être utilisés par le ministère et nos</a:t>
            </a:r>
            <a:r>
              <a:rPr lang="fr-FR" baseline="0" dirty="0"/>
              <a:t> administrations pour justifier des ouvertures/fermetures, Attention, certains élèves ne sont pas en emploi car ils continuent des études par exemple…</a:t>
            </a:r>
            <a:endParaRPr lang="fr-FR" dirty="0"/>
          </a:p>
        </p:txBody>
      </p:sp>
      <p:sp>
        <p:nvSpPr>
          <p:cNvPr id="4" name="Espace réservé du numéro de diapositive 3"/>
          <p:cNvSpPr>
            <a:spLocks noGrp="1"/>
          </p:cNvSpPr>
          <p:nvPr>
            <p:ph type="sldNum" sz="quarter" idx="10"/>
          </p:nvPr>
        </p:nvSpPr>
        <p:spPr/>
        <p:txBody>
          <a:bodyPr/>
          <a:lstStyle/>
          <a:p>
            <a:fld id="{B353D01D-A3E1-40EC-8F0A-F7A164DB2D90}" type="slidenum">
              <a:rPr lang="fr-FR" smtClean="0"/>
              <a:t>14</a:t>
            </a:fld>
            <a:endParaRPr lang="fr-FR"/>
          </a:p>
        </p:txBody>
      </p:sp>
    </p:spTree>
    <p:extLst>
      <p:ext uri="{BB962C8B-B14F-4D97-AF65-F5344CB8AC3E}">
        <p14:creationId xmlns:p14="http://schemas.microsoft.com/office/powerpoint/2010/main" val="4215752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2</a:t>
            </a:fld>
            <a:endParaRPr lang="fr-FR"/>
          </a:p>
        </p:txBody>
      </p:sp>
    </p:spTree>
    <p:extLst>
      <p:ext uri="{BB962C8B-B14F-4D97-AF65-F5344CB8AC3E}">
        <p14:creationId xmlns:p14="http://schemas.microsoft.com/office/powerpoint/2010/main" val="648831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52 (+3h) = 55</a:t>
            </a:r>
          </a:p>
        </p:txBody>
      </p:sp>
      <p:sp>
        <p:nvSpPr>
          <p:cNvPr id="4" name="Espace réservé du numéro de diapositive 3"/>
          <p:cNvSpPr>
            <a:spLocks noGrp="1"/>
          </p:cNvSpPr>
          <p:nvPr>
            <p:ph type="sldNum" sz="quarter" idx="10"/>
          </p:nvPr>
        </p:nvSpPr>
        <p:spPr/>
        <p:txBody>
          <a:bodyPr/>
          <a:lstStyle/>
          <a:p>
            <a:fld id="{B353D01D-A3E1-40EC-8F0A-F7A164DB2D90}" type="slidenum">
              <a:rPr lang="fr-FR" smtClean="0"/>
              <a:t>3</a:t>
            </a:fld>
            <a:endParaRPr lang="fr-FR"/>
          </a:p>
        </p:txBody>
      </p:sp>
    </p:spTree>
    <p:extLst>
      <p:ext uri="{BB962C8B-B14F-4D97-AF65-F5344CB8AC3E}">
        <p14:creationId xmlns:p14="http://schemas.microsoft.com/office/powerpoint/2010/main" val="3706037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Outre les arguments habituels</a:t>
            </a:r>
            <a:r>
              <a:rPr lang="fr-FR" baseline="0" dirty="0"/>
              <a:t> : meilleure insertion pro par l’entreprise et faciliter la réussite des élèves voulant poursuivre leurs études,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kern="150" dirty="0">
                <a:latin typeface="Calibri" panose="020F0502020204030204" pitchFamily="34" charset="0"/>
                <a:ea typeface="Arial Unicode MS" panose="020B0604020202020204" pitchFamily="34" charset="-128"/>
              </a:rPr>
              <a:t>Argument du MEN :les PLP certifient les candidats libres en avril/mai (ils estiment à 1,5 semaine perdu</a:t>
            </a:r>
            <a:r>
              <a:rPr lang="fr-FR" kern="150" dirty="0">
                <a:solidFill>
                  <a:srgbClr val="00B050"/>
                </a:solidFill>
                <a:latin typeface="Calibri" panose="020F0502020204030204" pitchFamily="34" charset="0"/>
                <a:ea typeface="Arial Unicode MS" panose="020B0604020202020204" pitchFamily="34" charset="-128"/>
              </a:rPr>
              <a:t>e</a:t>
            </a:r>
            <a:r>
              <a:rPr lang="fr-FR" kern="150" dirty="0">
                <a:latin typeface="Calibri" panose="020F0502020204030204" pitchFamily="34" charset="0"/>
                <a:ea typeface="Arial Unicode MS" panose="020B0604020202020204" pitchFamily="34" charset="-128"/>
              </a:rPr>
              <a:t> par les élèves faute de PLP </a:t>
            </a:r>
            <a:r>
              <a:rPr lang="fr-FR" kern="150" dirty="0" err="1">
                <a:latin typeface="Calibri" panose="020F0502020204030204" pitchFamily="34" charset="0"/>
                <a:ea typeface="Arial Unicode MS" panose="020B0604020202020204" pitchFamily="34" charset="-128"/>
              </a:rPr>
              <a:t>parti·es</a:t>
            </a:r>
            <a:r>
              <a:rPr lang="fr-FR" kern="150" dirty="0">
                <a:latin typeface="Calibri" panose="020F0502020204030204" pitchFamily="34" charset="0"/>
                <a:ea typeface="Arial Unicode MS" panose="020B0604020202020204" pitchFamily="34" charset="-128"/>
              </a:rPr>
              <a:t> certifier les 109 000 candidats libres en 2022),</a:t>
            </a:r>
            <a:endParaRPr lang="fr-FR" kern="150" dirty="0">
              <a:effectLst/>
              <a:latin typeface="Calibri" panose="020F0502020204030204" pitchFamily="34" charset="0"/>
              <a:ea typeface="Arial Unicode MS" panose="020B0604020202020204" pitchFamily="34" charset="-128"/>
            </a:endParaRPr>
          </a:p>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4</a:t>
            </a:fld>
            <a:endParaRPr lang="fr-FR"/>
          </a:p>
        </p:txBody>
      </p:sp>
    </p:spTree>
    <p:extLst>
      <p:ext uri="{BB962C8B-B14F-4D97-AF65-F5344CB8AC3E}">
        <p14:creationId xmlns:p14="http://schemas.microsoft.com/office/powerpoint/2010/main" val="3080231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5</a:t>
            </a:fld>
            <a:endParaRPr lang="fr-FR"/>
          </a:p>
        </p:txBody>
      </p:sp>
    </p:spTree>
    <p:extLst>
      <p:ext uri="{BB962C8B-B14F-4D97-AF65-F5344CB8AC3E}">
        <p14:creationId xmlns:p14="http://schemas.microsoft.com/office/powerpoint/2010/main" val="1225267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6</a:t>
            </a:fld>
            <a:endParaRPr lang="fr-FR"/>
          </a:p>
        </p:txBody>
      </p:sp>
    </p:spTree>
    <p:extLst>
      <p:ext uri="{BB962C8B-B14F-4D97-AF65-F5344CB8AC3E}">
        <p14:creationId xmlns:p14="http://schemas.microsoft.com/office/powerpoint/2010/main" val="3469442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7</a:t>
            </a:fld>
            <a:endParaRPr lang="fr-FR"/>
          </a:p>
        </p:txBody>
      </p:sp>
    </p:spTree>
    <p:extLst>
      <p:ext uri="{BB962C8B-B14F-4D97-AF65-F5344CB8AC3E}">
        <p14:creationId xmlns:p14="http://schemas.microsoft.com/office/powerpoint/2010/main" val="993998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Les chefs d’établissements sont invités à travailler</a:t>
            </a:r>
            <a:r>
              <a:rPr lang="fr-FR" baseline="0" dirty="0"/>
              <a:t> encore davantage en lien avec les acteurs économiques locaux avec le développement des campus des Métiers et des Qualifications (CMQ)</a:t>
            </a:r>
            <a:endParaRPr lang="fr-FR" dirty="0"/>
          </a:p>
        </p:txBody>
      </p:sp>
      <p:sp>
        <p:nvSpPr>
          <p:cNvPr id="4" name="Espace réservé du numéro de diapositive 3"/>
          <p:cNvSpPr>
            <a:spLocks noGrp="1"/>
          </p:cNvSpPr>
          <p:nvPr>
            <p:ph type="sldNum" sz="quarter" idx="10"/>
          </p:nvPr>
        </p:nvSpPr>
        <p:spPr/>
        <p:txBody>
          <a:bodyPr/>
          <a:lstStyle/>
          <a:p>
            <a:fld id="{B353D01D-A3E1-40EC-8F0A-F7A164DB2D90}" type="slidenum">
              <a:rPr lang="fr-FR" smtClean="0"/>
              <a:t>8</a:t>
            </a:fld>
            <a:endParaRPr lang="fr-FR"/>
          </a:p>
        </p:txBody>
      </p:sp>
    </p:spTree>
    <p:extLst>
      <p:ext uri="{BB962C8B-B14F-4D97-AF65-F5344CB8AC3E}">
        <p14:creationId xmlns:p14="http://schemas.microsoft.com/office/powerpoint/2010/main" val="1806281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Là encore la coloration ancre encore davantage le diplôme préparé avec les besoins locaux des entreprises, c’est bien une limite à la mobilité des élèves qui se met en place avec une logique </a:t>
            </a:r>
            <a:r>
              <a:rPr lang="fr-FR" dirty="0" err="1"/>
              <a:t>adéquationniste</a:t>
            </a:r>
            <a:r>
              <a:rPr lang="fr-FR" dirty="0"/>
              <a:t>,</a:t>
            </a:r>
          </a:p>
        </p:txBody>
      </p:sp>
      <p:sp>
        <p:nvSpPr>
          <p:cNvPr id="4" name="Espace réservé du numéro de diapositive 3"/>
          <p:cNvSpPr>
            <a:spLocks noGrp="1"/>
          </p:cNvSpPr>
          <p:nvPr>
            <p:ph type="sldNum" sz="quarter" idx="10"/>
          </p:nvPr>
        </p:nvSpPr>
        <p:spPr/>
        <p:txBody>
          <a:bodyPr/>
          <a:lstStyle/>
          <a:p>
            <a:fld id="{B353D01D-A3E1-40EC-8F0A-F7A164DB2D90}" type="slidenum">
              <a:rPr lang="fr-FR" smtClean="0"/>
              <a:t>9</a:t>
            </a:fld>
            <a:endParaRPr lang="fr-FR"/>
          </a:p>
        </p:txBody>
      </p:sp>
    </p:spTree>
    <p:extLst>
      <p:ext uri="{BB962C8B-B14F-4D97-AF65-F5344CB8AC3E}">
        <p14:creationId xmlns:p14="http://schemas.microsoft.com/office/powerpoint/2010/main" val="2222945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74D0E5F6-2B15-471C-AA1D-68EA5C0450AD}" type="datetimeFigureOut">
              <a:rPr lang="fr-FR" smtClean="0"/>
              <a:t>01/12/2023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26C7A53-7BB2-48A4-B6B4-612ABC48FB45}" type="slidenum">
              <a:rPr lang="fr-FR" smtClean="0"/>
              <a:t>‹N°›</a:t>
            </a:fld>
            <a:endParaRPr lang="fr-FR"/>
          </a:p>
        </p:txBody>
      </p:sp>
    </p:spTree>
    <p:extLst>
      <p:ext uri="{BB962C8B-B14F-4D97-AF65-F5344CB8AC3E}">
        <p14:creationId xmlns:p14="http://schemas.microsoft.com/office/powerpoint/2010/main" val="556443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4D0E5F6-2B15-471C-AA1D-68EA5C0450AD}" type="datetimeFigureOut">
              <a:rPr lang="fr-FR" smtClean="0"/>
              <a:t>01/12/2023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26C7A53-7BB2-48A4-B6B4-612ABC48FB45}" type="slidenum">
              <a:rPr lang="fr-FR" smtClean="0"/>
              <a:t>‹N°›</a:t>
            </a:fld>
            <a:endParaRPr lang="fr-FR"/>
          </a:p>
        </p:txBody>
      </p:sp>
    </p:spTree>
    <p:extLst>
      <p:ext uri="{BB962C8B-B14F-4D97-AF65-F5344CB8AC3E}">
        <p14:creationId xmlns:p14="http://schemas.microsoft.com/office/powerpoint/2010/main" val="869417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4D0E5F6-2B15-471C-AA1D-68EA5C0450AD}" type="datetimeFigureOut">
              <a:rPr lang="fr-FR" smtClean="0"/>
              <a:t>01/12/2023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26C7A53-7BB2-48A4-B6B4-612ABC48FB45}" type="slidenum">
              <a:rPr lang="fr-FR" smtClean="0"/>
              <a:t>‹N°›</a:t>
            </a:fld>
            <a:endParaRPr lang="fr-FR"/>
          </a:p>
        </p:txBody>
      </p:sp>
    </p:spTree>
    <p:extLst>
      <p:ext uri="{BB962C8B-B14F-4D97-AF65-F5344CB8AC3E}">
        <p14:creationId xmlns:p14="http://schemas.microsoft.com/office/powerpoint/2010/main" val="2341293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4D0E5F6-2B15-471C-AA1D-68EA5C0450AD}" type="datetimeFigureOut">
              <a:rPr lang="fr-FR" smtClean="0"/>
              <a:t>01/12/2023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26C7A53-7BB2-48A4-B6B4-612ABC48FB45}" type="slidenum">
              <a:rPr lang="fr-FR" smtClean="0"/>
              <a:t>‹N°›</a:t>
            </a:fld>
            <a:endParaRPr lang="fr-FR"/>
          </a:p>
        </p:txBody>
      </p:sp>
    </p:spTree>
    <p:extLst>
      <p:ext uri="{BB962C8B-B14F-4D97-AF65-F5344CB8AC3E}">
        <p14:creationId xmlns:p14="http://schemas.microsoft.com/office/powerpoint/2010/main" val="2309973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74D0E5F6-2B15-471C-AA1D-68EA5C0450AD}" type="datetimeFigureOut">
              <a:rPr lang="fr-FR" smtClean="0"/>
              <a:t>01/12/2023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26C7A53-7BB2-48A4-B6B4-612ABC48FB45}" type="slidenum">
              <a:rPr lang="fr-FR" smtClean="0"/>
              <a:t>‹N°›</a:t>
            </a:fld>
            <a:endParaRPr lang="fr-FR"/>
          </a:p>
        </p:txBody>
      </p:sp>
    </p:spTree>
    <p:extLst>
      <p:ext uri="{BB962C8B-B14F-4D97-AF65-F5344CB8AC3E}">
        <p14:creationId xmlns:p14="http://schemas.microsoft.com/office/powerpoint/2010/main" val="556994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74D0E5F6-2B15-471C-AA1D-68EA5C0450AD}" type="datetimeFigureOut">
              <a:rPr lang="fr-FR" smtClean="0"/>
              <a:t>01/12/2023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26C7A53-7BB2-48A4-B6B4-612ABC48FB45}" type="slidenum">
              <a:rPr lang="fr-FR" smtClean="0"/>
              <a:t>‹N°›</a:t>
            </a:fld>
            <a:endParaRPr lang="fr-FR"/>
          </a:p>
        </p:txBody>
      </p:sp>
    </p:spTree>
    <p:extLst>
      <p:ext uri="{BB962C8B-B14F-4D97-AF65-F5344CB8AC3E}">
        <p14:creationId xmlns:p14="http://schemas.microsoft.com/office/powerpoint/2010/main" val="1340683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74D0E5F6-2B15-471C-AA1D-68EA5C0450AD}" type="datetimeFigureOut">
              <a:rPr lang="fr-FR" smtClean="0"/>
              <a:t>01/12/2023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26C7A53-7BB2-48A4-B6B4-612ABC48FB45}" type="slidenum">
              <a:rPr lang="fr-FR" smtClean="0"/>
              <a:t>‹N°›</a:t>
            </a:fld>
            <a:endParaRPr lang="fr-FR"/>
          </a:p>
        </p:txBody>
      </p:sp>
    </p:spTree>
    <p:extLst>
      <p:ext uri="{BB962C8B-B14F-4D97-AF65-F5344CB8AC3E}">
        <p14:creationId xmlns:p14="http://schemas.microsoft.com/office/powerpoint/2010/main" val="735991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74D0E5F6-2B15-471C-AA1D-68EA5C0450AD}" type="datetimeFigureOut">
              <a:rPr lang="fr-FR" smtClean="0"/>
              <a:t>01/12/2023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26C7A53-7BB2-48A4-B6B4-612ABC48FB45}" type="slidenum">
              <a:rPr lang="fr-FR" smtClean="0"/>
              <a:t>‹N°›</a:t>
            </a:fld>
            <a:endParaRPr lang="fr-FR"/>
          </a:p>
        </p:txBody>
      </p:sp>
    </p:spTree>
    <p:extLst>
      <p:ext uri="{BB962C8B-B14F-4D97-AF65-F5344CB8AC3E}">
        <p14:creationId xmlns:p14="http://schemas.microsoft.com/office/powerpoint/2010/main" val="1599337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4D0E5F6-2B15-471C-AA1D-68EA5C0450AD}" type="datetimeFigureOut">
              <a:rPr lang="fr-FR" smtClean="0"/>
              <a:t>01/12/2023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26C7A53-7BB2-48A4-B6B4-612ABC48FB45}" type="slidenum">
              <a:rPr lang="fr-FR" smtClean="0"/>
              <a:t>‹N°›</a:t>
            </a:fld>
            <a:endParaRPr lang="fr-FR"/>
          </a:p>
        </p:txBody>
      </p:sp>
    </p:spTree>
    <p:extLst>
      <p:ext uri="{BB962C8B-B14F-4D97-AF65-F5344CB8AC3E}">
        <p14:creationId xmlns:p14="http://schemas.microsoft.com/office/powerpoint/2010/main" val="1829127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4D0E5F6-2B15-471C-AA1D-68EA5C0450AD}" type="datetimeFigureOut">
              <a:rPr lang="fr-FR" smtClean="0"/>
              <a:t>01/12/2023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26C7A53-7BB2-48A4-B6B4-612ABC48FB45}" type="slidenum">
              <a:rPr lang="fr-FR" smtClean="0"/>
              <a:t>‹N°›</a:t>
            </a:fld>
            <a:endParaRPr lang="fr-FR"/>
          </a:p>
        </p:txBody>
      </p:sp>
    </p:spTree>
    <p:extLst>
      <p:ext uri="{BB962C8B-B14F-4D97-AF65-F5344CB8AC3E}">
        <p14:creationId xmlns:p14="http://schemas.microsoft.com/office/powerpoint/2010/main" val="1534829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4D0E5F6-2B15-471C-AA1D-68EA5C0450AD}" type="datetimeFigureOut">
              <a:rPr lang="fr-FR" smtClean="0"/>
              <a:t>01/12/2023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26C7A53-7BB2-48A4-B6B4-612ABC48FB45}" type="slidenum">
              <a:rPr lang="fr-FR" smtClean="0"/>
              <a:t>‹N°›</a:t>
            </a:fld>
            <a:endParaRPr lang="fr-FR"/>
          </a:p>
        </p:txBody>
      </p:sp>
    </p:spTree>
    <p:extLst>
      <p:ext uri="{BB962C8B-B14F-4D97-AF65-F5344CB8AC3E}">
        <p14:creationId xmlns:p14="http://schemas.microsoft.com/office/powerpoint/2010/main" val="630477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D0E5F6-2B15-471C-AA1D-68EA5C0450AD}" type="datetimeFigureOut">
              <a:rPr lang="fr-FR" smtClean="0"/>
              <a:t>01/12/2023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6C7A53-7BB2-48A4-B6B4-612ABC48FB45}" type="slidenum">
              <a:rPr lang="fr-FR" smtClean="0"/>
              <a:t>‹N°›</a:t>
            </a:fld>
            <a:endParaRPr lang="fr-FR"/>
          </a:p>
        </p:txBody>
      </p:sp>
    </p:spTree>
    <p:extLst>
      <p:ext uri="{BB962C8B-B14F-4D97-AF65-F5344CB8AC3E}">
        <p14:creationId xmlns:p14="http://schemas.microsoft.com/office/powerpoint/2010/main" val="2992897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notesSlide" Target="../notesSlides/notesSlide10.xml"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notesSlide" Target="../notesSlides/notesSlide11.xml" /><Relationship Id="rId1" Type="http://schemas.openxmlformats.org/officeDocument/2006/relationships/slideLayout" Target="../slideLayouts/slideLayout1.xml" /><Relationship Id="rId4" Type="http://schemas.openxmlformats.org/officeDocument/2006/relationships/image" Target="../media/image2.png" /></Relationships>
</file>

<file path=ppt/slides/_rels/slide12.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notesSlide" Target="../notesSlides/notesSlide12.xml"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notesSlide" Target="../notesSlides/notesSlide13.xml"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Relationship Id="rId3" Type="http://schemas.openxmlformats.org/officeDocument/2006/relationships/hyperlink" Target="https://eduscol.education.fr/3355/carte-interactive-des-formations-professionnelles-en-lycee" TargetMode="External" /><Relationship Id="rId2" Type="http://schemas.openxmlformats.org/officeDocument/2006/relationships/notesSlide" Target="../notesSlides/notesSlide14.xml" /><Relationship Id="rId1" Type="http://schemas.openxmlformats.org/officeDocument/2006/relationships/slideLayout" Target="../slideLayouts/slideLayout2.xml" /><Relationship Id="rId6" Type="http://schemas.openxmlformats.org/officeDocument/2006/relationships/image" Target="../media/image1.JPG" /><Relationship Id="rId5" Type="http://schemas.openxmlformats.org/officeDocument/2006/relationships/hyperlink" Target="https://data.education.gouv.fr/explore/dataset/fr-en-carto-pro-insertion/custom/?disjunctive.filiere&amp;disjunctive.type_du_diplome&amp;disjunctive.specialite_du_diplome&amp;disjunctive.diplome_court" TargetMode="External" /><Relationship Id="rId4" Type="http://schemas.openxmlformats.org/officeDocument/2006/relationships/hyperlink" Target="https://data.education.gouv.fr/explore/dataset/fr-en-carto-pro-capacites/custom/?disjunctive.region&amp;disjunctive.filiere&amp;disjunctive.type_de_diplome&amp;disjunctive.intitule_diplome" TargetMode="External" /></Relationships>
</file>

<file path=ppt/slides/_rels/slide15.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notesSlide" Target="../notesSlides/notesSlide2.xml" /><Relationship Id="rId1" Type="http://schemas.openxmlformats.org/officeDocument/2006/relationships/slideLayout" Target="../slideLayouts/slideLayout1.xml" /><Relationship Id="rId4" Type="http://schemas.openxmlformats.org/officeDocument/2006/relationships/image" Target="../media/image2.png" /></Relationships>
</file>

<file path=ppt/slides/_rels/slide3.xml.rels><?xml version="1.0" encoding="UTF-8" standalone="yes"?>
<Relationships xmlns="http://schemas.openxmlformats.org/package/2006/relationships"><Relationship Id="rId3" Type="http://schemas.openxmlformats.org/officeDocument/2006/relationships/hyperlink" Target="Grille%20horaire%20BAC%20PRO.pdf" TargetMode="External" /><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notesSlide" Target="../notesSlides/notesSlide4.xml"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notesSlide" Target="../notesSlides/notesSlide5.xml"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notesSlide" Target="../notesSlides/notesSlide6.xml"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notesSlide" Target="../notesSlides/notesSlide7.xml"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notesSlide" Target="../notesSlides/notesSlide8.xml" /><Relationship Id="rId1" Type="http://schemas.openxmlformats.org/officeDocument/2006/relationships/slideLayout" Target="../slideLayouts/slideLayout2.xml" /><Relationship Id="rId4" Type="http://schemas.openxmlformats.org/officeDocument/2006/relationships/image" Target="../media/image1.JPG" /></Relationships>
</file>

<file path=ppt/slides/_rels/slide9.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notesSlide" Target="../notesSlides/notesSlide9.xml" /><Relationship Id="rId1" Type="http://schemas.openxmlformats.org/officeDocument/2006/relationships/slideLayout" Target="../slideLayouts/slideLayout2.xml" /><Relationship Id="rId5" Type="http://schemas.openxmlformats.org/officeDocument/2006/relationships/hyperlink" Target="https://eduscol.education.fr/3355/carte-interactive-des-formations-professionnelles-en-lycee" TargetMode="External" /><Relationship Id="rId4"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a:extLst>
              <a:ext uri="{FF2B5EF4-FFF2-40B4-BE49-F238E27FC236}">
                <a16:creationId xmlns:a16="http://schemas.microsoft.com/office/drawing/2014/main" id="{1B7DAA18-0519-1618-B23C-8D8948972F72}"/>
              </a:ext>
            </a:extLst>
          </p:cNvPr>
          <p:cNvSpPr/>
          <p:nvPr/>
        </p:nvSpPr>
        <p:spPr>
          <a:xfrm>
            <a:off x="4" y="5636524"/>
            <a:ext cx="12191996" cy="1221476"/>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algn="ctr"/>
            <a:endParaRPr lang="fr-FR" b="1" dirty="0"/>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5" name="Rectangle 4">
            <a:extLst>
              <a:ext uri="{FF2B5EF4-FFF2-40B4-BE49-F238E27FC236}">
                <a16:creationId xmlns:a16="http://schemas.microsoft.com/office/drawing/2014/main" id="{DF276C74-0B4E-94EF-3867-AC33F1B526B9}"/>
              </a:ext>
            </a:extLst>
          </p:cNvPr>
          <p:cNvSpPr/>
          <p:nvPr/>
        </p:nvSpPr>
        <p:spPr>
          <a:xfrm>
            <a:off x="3655377" y="291193"/>
            <a:ext cx="4599464" cy="707886"/>
          </a:xfrm>
          <a:prstGeom prst="rect">
            <a:avLst/>
          </a:prstGeom>
        </p:spPr>
        <p:txBody>
          <a:bodyPr wrap="none">
            <a:spAutoFit/>
          </a:bodyPr>
          <a:lstStyle/>
          <a:p>
            <a:pPr algn="ctr"/>
            <a:r>
              <a:rPr lang="fr-FR" sz="2000" b="1" dirty="0"/>
              <a:t>LA RÉFORME STRUCTURELLE DU BAC PRO</a:t>
            </a:r>
          </a:p>
          <a:p>
            <a:pPr algn="ctr"/>
            <a:r>
              <a:rPr lang="fr-FR" sz="2000" b="1" dirty="0"/>
              <a:t>- 200H SUR LES TROIS ANS</a:t>
            </a:r>
          </a:p>
        </p:txBody>
      </p:sp>
      <p:sp>
        <p:nvSpPr>
          <p:cNvPr id="9" name="Rectangle 8">
            <a:extLst>
              <a:ext uri="{FF2B5EF4-FFF2-40B4-BE49-F238E27FC236}">
                <a16:creationId xmlns:a16="http://schemas.microsoft.com/office/drawing/2014/main" id="{DF276C74-0B4E-94EF-3867-AC33F1B526B9}"/>
              </a:ext>
            </a:extLst>
          </p:cNvPr>
          <p:cNvSpPr/>
          <p:nvPr/>
        </p:nvSpPr>
        <p:spPr>
          <a:xfrm>
            <a:off x="1953618" y="1325658"/>
            <a:ext cx="8284768" cy="400110"/>
          </a:xfrm>
          <a:prstGeom prst="rect">
            <a:avLst/>
          </a:prstGeom>
        </p:spPr>
        <p:txBody>
          <a:bodyPr wrap="none">
            <a:spAutoFit/>
          </a:bodyPr>
          <a:lstStyle/>
          <a:p>
            <a:r>
              <a:rPr lang="fr-FR" sz="2000" b="1" dirty="0"/>
              <a:t>MISE EN PLACE DÈS 2024 SUR L’ENSEMBLE DES NIVEAUX DE LA FORMATION </a:t>
            </a:r>
          </a:p>
        </p:txBody>
      </p:sp>
      <p:sp>
        <p:nvSpPr>
          <p:cNvPr id="13" name="Rectangle 12"/>
          <p:cNvSpPr/>
          <p:nvPr/>
        </p:nvSpPr>
        <p:spPr>
          <a:xfrm>
            <a:off x="1899231" y="3481091"/>
            <a:ext cx="8063635" cy="400110"/>
          </a:xfrm>
          <a:prstGeom prst="rect">
            <a:avLst/>
          </a:prstGeom>
        </p:spPr>
        <p:txBody>
          <a:bodyPr wrap="square">
            <a:spAutoFit/>
          </a:bodyPr>
          <a:lstStyle/>
          <a:p>
            <a:pPr marL="342900" indent="-342900" algn="ctr">
              <a:buFont typeface="Arial" panose="020B0604020202020204" pitchFamily="34" charset="0"/>
              <a:buChar char="•"/>
            </a:pPr>
            <a:r>
              <a:rPr lang="fr-FR" sz="2000" b="1" dirty="0">
                <a:ea typeface="Arial Unicode MS" panose="020B0604020202020204" pitchFamily="34" charset="-128"/>
              </a:rPr>
              <a:t>LA DÉSORGANISATION DE L’ANNÉE DE TERMINALE À LA RENTRÉE 2024</a:t>
            </a:r>
          </a:p>
        </p:txBody>
      </p:sp>
      <p:sp>
        <p:nvSpPr>
          <p:cNvPr id="2" name="ZoneTexte 1"/>
          <p:cNvSpPr txBox="1"/>
          <p:nvPr/>
        </p:nvSpPr>
        <p:spPr>
          <a:xfrm flipH="1">
            <a:off x="3177769" y="6089188"/>
            <a:ext cx="5836466" cy="646331"/>
          </a:xfrm>
          <a:prstGeom prst="rect">
            <a:avLst/>
          </a:prstGeom>
          <a:noFill/>
        </p:spPr>
        <p:txBody>
          <a:bodyPr wrap="square" rtlCol="0">
            <a:spAutoFit/>
          </a:bodyPr>
          <a:lstStyle/>
          <a:p>
            <a:pPr algn="ctr"/>
            <a:r>
              <a:rPr lang="fr-FR" b="1" dirty="0">
                <a:solidFill>
                  <a:schemeClr val="bg1"/>
                </a:solidFill>
              </a:rPr>
              <a:t>UNE   REFORME AVEC L’INSERTION PROFESSIONNELLE COMME SEULE BOUSSOLE</a:t>
            </a:r>
          </a:p>
        </p:txBody>
      </p:sp>
      <p:sp>
        <p:nvSpPr>
          <p:cNvPr id="8" name="Rectangle 7">
            <a:extLst>
              <a:ext uri="{FF2B5EF4-FFF2-40B4-BE49-F238E27FC236}">
                <a16:creationId xmlns:a16="http://schemas.microsoft.com/office/drawing/2014/main" id="{DF276C74-0B4E-94EF-3867-AC33F1B526B9}"/>
              </a:ext>
            </a:extLst>
          </p:cNvPr>
          <p:cNvSpPr/>
          <p:nvPr/>
        </p:nvSpPr>
        <p:spPr>
          <a:xfrm>
            <a:off x="2208173" y="2506691"/>
            <a:ext cx="6553910" cy="400110"/>
          </a:xfrm>
          <a:prstGeom prst="rect">
            <a:avLst/>
          </a:prstGeom>
        </p:spPr>
        <p:txBody>
          <a:bodyPr wrap="none">
            <a:spAutoFit/>
          </a:bodyPr>
          <a:lstStyle/>
          <a:p>
            <a:pPr marL="342900" indent="-342900">
              <a:buFont typeface="Arial" panose="020B0604020202020204" pitchFamily="34" charset="0"/>
              <a:buChar char="•"/>
            </a:pPr>
            <a:r>
              <a:rPr lang="fr-FR" sz="2000" b="1" dirty="0"/>
              <a:t>RENFORCER LES SAVOIRS FONDAMENTAUX : L’ARNAQUE </a:t>
            </a:r>
          </a:p>
        </p:txBody>
      </p:sp>
    </p:spTree>
    <p:extLst>
      <p:ext uri="{BB962C8B-B14F-4D97-AF65-F5344CB8AC3E}">
        <p14:creationId xmlns:p14="http://schemas.microsoft.com/office/powerpoint/2010/main" val="2451077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2"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a:extLst>
              <a:ext uri="{FF2B5EF4-FFF2-40B4-BE49-F238E27FC236}">
                <a16:creationId xmlns:a16="http://schemas.microsoft.com/office/drawing/2014/main" id="{1B7DAA18-0519-1618-B23C-8D8948972F72}"/>
              </a:ext>
            </a:extLst>
          </p:cNvPr>
          <p:cNvSpPr/>
          <p:nvPr/>
        </p:nvSpPr>
        <p:spPr>
          <a:xfrm>
            <a:off x="4" y="4437089"/>
            <a:ext cx="12191996" cy="2420912"/>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14" name="Rectangle 13"/>
          <p:cNvSpPr/>
          <p:nvPr/>
        </p:nvSpPr>
        <p:spPr>
          <a:xfrm rot="21415116">
            <a:off x="0" y="5075251"/>
            <a:ext cx="12181264" cy="1292662"/>
          </a:xfrm>
          <a:prstGeom prst="rect">
            <a:avLst/>
          </a:prstGeom>
        </p:spPr>
        <p:txBody>
          <a:bodyPr wrap="square">
            <a:spAutoFit/>
          </a:bodyPr>
          <a:lstStyle/>
          <a:p>
            <a:pPr algn="ctr"/>
            <a:r>
              <a:rPr lang="fr-FR" sz="2000" b="1" dirty="0">
                <a:solidFill>
                  <a:schemeClr val="bg1"/>
                </a:solidFill>
              </a:rPr>
              <a:t>« UNE NOUVELLE ALLIANCE ENTRE LE LYCÉE PROFESSIONNEL ET L’ENTREPRISE »</a:t>
            </a:r>
            <a:endParaRPr lang="fr-FR" sz="2000" dirty="0">
              <a:solidFill>
                <a:schemeClr val="bg1"/>
              </a:solidFill>
            </a:endParaRPr>
          </a:p>
          <a:p>
            <a:pPr algn="ctr"/>
            <a:r>
              <a:rPr lang="fr-FR" sz="2000" b="1" dirty="0">
                <a:solidFill>
                  <a:schemeClr val="bg1"/>
                </a:solidFill>
              </a:rPr>
              <a:t>LE 18 OCTOBRE 2023, CAROLE GRANDJEAN A PRÉSENTÉ  SES PROJETS SUR LE BAC +1</a:t>
            </a:r>
          </a:p>
          <a:p>
            <a:pPr algn="ctr"/>
            <a:r>
              <a:rPr lang="fr-FR" sz="2000" b="1" dirty="0">
                <a:solidFill>
                  <a:schemeClr val="bg1"/>
                </a:solidFill>
              </a:rPr>
              <a:t>ELLE VEUT METTRE TOUJOURS PLUS LE LYCÉE PRO AU SERVICE DES ENTREPRISES.</a:t>
            </a:r>
          </a:p>
          <a:p>
            <a:endParaRPr lang="fr-FR" b="1" dirty="0"/>
          </a:p>
        </p:txBody>
      </p:sp>
      <p:sp>
        <p:nvSpPr>
          <p:cNvPr id="3" name="ZoneTexte 2">
            <a:extLst>
              <a:ext uri="{FF2B5EF4-FFF2-40B4-BE49-F238E27FC236}">
                <a16:creationId xmlns:a16="http://schemas.microsoft.com/office/drawing/2014/main" id="{A0280D0C-F1D2-F777-13ED-7E583DC0A1E2}"/>
              </a:ext>
            </a:extLst>
          </p:cNvPr>
          <p:cNvSpPr txBox="1"/>
          <p:nvPr/>
        </p:nvSpPr>
        <p:spPr>
          <a:xfrm>
            <a:off x="1639923" y="1926751"/>
            <a:ext cx="9674071" cy="1569660"/>
          </a:xfrm>
          <a:prstGeom prst="rect">
            <a:avLst/>
          </a:prstGeom>
          <a:noFill/>
        </p:spPr>
        <p:txBody>
          <a:bodyPr wrap="square">
            <a:spAutoFit/>
          </a:bodyPr>
          <a:lstStyle/>
          <a:p>
            <a:r>
              <a:rPr lang="fr-FR" sz="2400" b="1" dirty="0"/>
              <a:t>TOUJOURS PLUS D’ENTREPRISES,</a:t>
            </a:r>
          </a:p>
          <a:p>
            <a:r>
              <a:rPr lang="fr-FR" sz="2400" b="1" dirty="0"/>
              <a:t>TOUJOURS MOINS DE POURSUITES D’ÉTUDES !</a:t>
            </a:r>
          </a:p>
          <a:p>
            <a:r>
              <a:rPr lang="fr-FR" sz="2400" b="1" dirty="0"/>
              <a:t>Volonté de multiplier les colorations et de passer de 4 500 à 20 000 places en Bac + 1 à la rentrée 2026 et d’assigner les jeunes à leur territoire.</a:t>
            </a:r>
          </a:p>
        </p:txBody>
      </p:sp>
      <p:sp>
        <p:nvSpPr>
          <p:cNvPr id="7" name="Rectangle 6">
            <a:extLst>
              <a:ext uri="{FF2B5EF4-FFF2-40B4-BE49-F238E27FC236}">
                <a16:creationId xmlns:a16="http://schemas.microsoft.com/office/drawing/2014/main" id="{1A2592BB-5BDB-02A3-8FC9-98B6B2FA373B}"/>
              </a:ext>
            </a:extLst>
          </p:cNvPr>
          <p:cNvSpPr/>
          <p:nvPr/>
        </p:nvSpPr>
        <p:spPr>
          <a:xfrm>
            <a:off x="1639923" y="238324"/>
            <a:ext cx="8774903" cy="400110"/>
          </a:xfrm>
          <a:prstGeom prst="rect">
            <a:avLst/>
          </a:prstGeom>
        </p:spPr>
        <p:txBody>
          <a:bodyPr wrap="none">
            <a:spAutoFit/>
          </a:bodyPr>
          <a:lstStyle/>
          <a:p>
            <a:r>
              <a:rPr lang="fr-FR" sz="2000" b="1" dirty="0">
                <a:solidFill>
                  <a:srgbClr val="C00000"/>
                </a:solidFill>
              </a:rPr>
              <a:t>L’ADÉQUATIONNISME RADICAL : OUVRIR DES FORMATIONS NON-QUALIFIANTES  </a:t>
            </a:r>
          </a:p>
        </p:txBody>
      </p:sp>
    </p:spTree>
    <p:extLst>
      <p:ext uri="{BB962C8B-B14F-4D97-AF65-F5344CB8AC3E}">
        <p14:creationId xmlns:p14="http://schemas.microsoft.com/office/powerpoint/2010/main" val="3427043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a:extLst>
              <a:ext uri="{FF2B5EF4-FFF2-40B4-BE49-F238E27FC236}">
                <a16:creationId xmlns:a16="http://schemas.microsoft.com/office/drawing/2014/main" id="{1B7DAA18-0519-1618-B23C-8D8948972F72}"/>
              </a:ext>
            </a:extLst>
          </p:cNvPr>
          <p:cNvSpPr/>
          <p:nvPr/>
        </p:nvSpPr>
        <p:spPr>
          <a:xfrm>
            <a:off x="4" y="5327373"/>
            <a:ext cx="12191996" cy="1530627"/>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8" name="Rectangle 7"/>
          <p:cNvSpPr/>
          <p:nvPr/>
        </p:nvSpPr>
        <p:spPr>
          <a:xfrm rot="21423514">
            <a:off x="3217955" y="5696142"/>
            <a:ext cx="10044945" cy="369332"/>
          </a:xfrm>
          <a:prstGeom prst="rect">
            <a:avLst/>
          </a:prstGeom>
        </p:spPr>
        <p:txBody>
          <a:bodyPr wrap="square">
            <a:spAutoFit/>
          </a:bodyPr>
          <a:lstStyle/>
          <a:p>
            <a:r>
              <a:rPr lang="fr-FR" b="1" dirty="0">
                <a:solidFill>
                  <a:schemeClr val="bg1"/>
                </a:solidFill>
              </a:rPr>
              <a:t>LA COLORATTION = UNE ATTESTION LOCALE SANS VALEUR</a:t>
            </a:r>
            <a:endParaRPr lang="fr-FR" b="1" dirty="0">
              <a:solidFill>
                <a:srgbClr val="FFFF00"/>
              </a:solidFill>
            </a:endParaRPr>
          </a:p>
        </p:txBody>
      </p:sp>
      <p:sp>
        <p:nvSpPr>
          <p:cNvPr id="5" name="Rectangle 4">
            <a:extLst>
              <a:ext uri="{FF2B5EF4-FFF2-40B4-BE49-F238E27FC236}">
                <a16:creationId xmlns:a16="http://schemas.microsoft.com/office/drawing/2014/main" id="{DF276C74-0B4E-94EF-3867-AC33F1B526B9}"/>
              </a:ext>
            </a:extLst>
          </p:cNvPr>
          <p:cNvSpPr/>
          <p:nvPr/>
        </p:nvSpPr>
        <p:spPr>
          <a:xfrm>
            <a:off x="2413327" y="153462"/>
            <a:ext cx="7365350" cy="461665"/>
          </a:xfrm>
          <a:prstGeom prst="rect">
            <a:avLst/>
          </a:prstGeom>
        </p:spPr>
        <p:txBody>
          <a:bodyPr wrap="none">
            <a:spAutoFit/>
          </a:bodyPr>
          <a:lstStyle/>
          <a:p>
            <a:r>
              <a:rPr lang="fr-FR" sz="2400" b="1" dirty="0">
                <a:solidFill>
                  <a:srgbClr val="C00000"/>
                </a:solidFill>
              </a:rPr>
              <a:t>PLUS D’ENTREPRISE, MOINS DE POURSUITES D’ÉTUDES !</a:t>
            </a:r>
          </a:p>
        </p:txBody>
      </p:sp>
      <p:sp>
        <p:nvSpPr>
          <p:cNvPr id="2" name="Rectangle 1">
            <a:extLst>
              <a:ext uri="{FF2B5EF4-FFF2-40B4-BE49-F238E27FC236}">
                <a16:creationId xmlns:a16="http://schemas.microsoft.com/office/drawing/2014/main" id="{C3EBF1F7-6B93-0860-694F-29477FE775A1}"/>
              </a:ext>
            </a:extLst>
          </p:cNvPr>
          <p:cNvSpPr/>
          <p:nvPr/>
        </p:nvSpPr>
        <p:spPr>
          <a:xfrm>
            <a:off x="5125303" y="664850"/>
            <a:ext cx="11043111" cy="400110"/>
          </a:xfrm>
          <a:prstGeom prst="rect">
            <a:avLst/>
          </a:prstGeom>
        </p:spPr>
        <p:txBody>
          <a:bodyPr wrap="square">
            <a:spAutoFit/>
          </a:bodyPr>
          <a:lstStyle/>
          <a:p>
            <a:r>
              <a:rPr lang="fr-FR" sz="2000" b="1" dirty="0"/>
              <a:t>LES COLORATIONS</a:t>
            </a:r>
            <a:endParaRPr lang="fr-FR" sz="2000" dirty="0"/>
          </a:p>
        </p:txBody>
      </p:sp>
      <p:sp>
        <p:nvSpPr>
          <p:cNvPr id="4" name="Rectangle 3"/>
          <p:cNvSpPr/>
          <p:nvPr/>
        </p:nvSpPr>
        <p:spPr>
          <a:xfrm>
            <a:off x="225253" y="1134211"/>
            <a:ext cx="9800100" cy="1077218"/>
          </a:xfrm>
          <a:prstGeom prst="rect">
            <a:avLst/>
          </a:prstGeom>
        </p:spPr>
        <p:txBody>
          <a:bodyPr wrap="square">
            <a:spAutoFit/>
          </a:bodyPr>
          <a:lstStyle/>
          <a:p>
            <a:r>
              <a:rPr lang="fr-FR" sz="1600" b="1" dirty="0">
                <a:solidFill>
                  <a:srgbClr val="C00000"/>
                </a:solidFill>
              </a:rPr>
              <a:t> </a:t>
            </a:r>
            <a:r>
              <a:rPr lang="fr-FR" sz="1600" b="1" dirty="0"/>
              <a:t>Volonté de développer les colorations </a:t>
            </a:r>
            <a:r>
              <a:rPr lang="fr-FR" sz="1600" dirty="0"/>
              <a:t>(du Bac pro au BTS) pour répondre aux besoins en emploi des métiers en tension ou « d’avenir » (métiers en tension bientôt) c’est-à-dire :</a:t>
            </a:r>
          </a:p>
          <a:p>
            <a:r>
              <a:rPr lang="fr-FR" sz="1600" dirty="0"/>
              <a:t>		- de développer un enseignement modulaire</a:t>
            </a:r>
          </a:p>
          <a:p>
            <a:r>
              <a:rPr lang="fr-FR" sz="1600" dirty="0"/>
              <a:t>		- pour tout les publics (scolaire/adulte en formation/</a:t>
            </a:r>
            <a:r>
              <a:rPr lang="fr-FR" sz="1600" dirty="0" err="1"/>
              <a:t>privé·es</a:t>
            </a:r>
            <a:r>
              <a:rPr lang="fr-FR" sz="1600" dirty="0"/>
              <a:t> d’emploi) : </a:t>
            </a:r>
            <a:r>
              <a:rPr lang="fr-FR" sz="1600" b="1" dirty="0"/>
              <a:t>MIXITÉ DES PUBLICS</a:t>
            </a:r>
          </a:p>
        </p:txBody>
      </p:sp>
      <p:sp>
        <p:nvSpPr>
          <p:cNvPr id="7" name="Rectangle 6"/>
          <p:cNvSpPr/>
          <p:nvPr/>
        </p:nvSpPr>
        <p:spPr>
          <a:xfrm>
            <a:off x="178526" y="2372562"/>
            <a:ext cx="11216305" cy="1815882"/>
          </a:xfrm>
          <a:prstGeom prst="rect">
            <a:avLst/>
          </a:prstGeom>
        </p:spPr>
        <p:txBody>
          <a:bodyPr wrap="square">
            <a:spAutoFit/>
          </a:bodyPr>
          <a:lstStyle/>
          <a:p>
            <a:r>
              <a:rPr lang="fr-FR" sz="1600" b="1" dirty="0">
                <a:solidFill>
                  <a:srgbClr val="C00000"/>
                </a:solidFill>
              </a:rPr>
              <a:t>→ </a:t>
            </a:r>
            <a:r>
              <a:rPr lang="fr-FR" sz="1600" b="1" dirty="0"/>
              <a:t>Un exemple avec l’UMN (Université des Métiers du Nucléaire): la coloration nucléaire</a:t>
            </a:r>
          </a:p>
          <a:p>
            <a:r>
              <a:rPr lang="fr-FR" sz="1600" dirty="0"/>
              <a:t>     </a:t>
            </a:r>
            <a:r>
              <a:rPr lang="fr-FR" sz="1600" b="1" dirty="0"/>
              <a:t>Objectif</a:t>
            </a:r>
            <a:r>
              <a:rPr lang="fr-FR" sz="1600" dirty="0"/>
              <a:t> : répondant aux besoins sur des métiers en tension de la filière nucléaire française</a:t>
            </a:r>
          </a:p>
          <a:p>
            <a:r>
              <a:rPr lang="fr-FR" sz="1600" dirty="0"/>
              <a:t>     </a:t>
            </a:r>
            <a:r>
              <a:rPr lang="fr-FR" sz="1600" b="1" dirty="0"/>
              <a:t>La pédagogie </a:t>
            </a:r>
            <a:r>
              <a:rPr lang="fr-FR" sz="1600" dirty="0"/>
              <a:t>: l’UMN fournit un module commun de formation, une immersion d'acculturation sur une  installation nucléaire,</a:t>
            </a:r>
          </a:p>
          <a:p>
            <a:r>
              <a:rPr lang="fr-FR" sz="1600" dirty="0"/>
              <a:t>     les situations pédagogiques professionnelles contextualisées : </a:t>
            </a:r>
            <a:r>
              <a:rPr lang="fr-FR" sz="1600" b="1" dirty="0"/>
              <a:t>modularisation et atteinte à la liberté pédagogique</a:t>
            </a:r>
          </a:p>
          <a:p>
            <a:r>
              <a:rPr lang="fr-FR" sz="1600" dirty="0"/>
              <a:t>     </a:t>
            </a:r>
            <a:r>
              <a:rPr lang="fr-FR" sz="1600" b="1" dirty="0"/>
              <a:t>Les moyens </a:t>
            </a:r>
            <a:r>
              <a:rPr lang="fr-FR" sz="1600" dirty="0"/>
              <a:t>: aucun moyen horaire spécifique </a:t>
            </a:r>
          </a:p>
          <a:p>
            <a:r>
              <a:rPr lang="fr-FR" sz="1600" dirty="0"/>
              <a:t>     </a:t>
            </a:r>
            <a:r>
              <a:rPr lang="fr-FR" sz="1600" b="1" dirty="0"/>
              <a:t>Pour quelle qualification ? une attestation de réalisation      </a:t>
            </a:r>
          </a:p>
          <a:p>
            <a:endParaRPr lang="fr-FR" sz="1600" b="1" dirty="0"/>
          </a:p>
        </p:txBody>
      </p:sp>
      <p:sp>
        <p:nvSpPr>
          <p:cNvPr id="15" name="Rectangle 14"/>
          <p:cNvSpPr/>
          <p:nvPr/>
        </p:nvSpPr>
        <p:spPr>
          <a:xfrm>
            <a:off x="1527284" y="4378206"/>
            <a:ext cx="9137432" cy="584775"/>
          </a:xfrm>
          <a:prstGeom prst="rect">
            <a:avLst/>
          </a:prstGeom>
        </p:spPr>
        <p:txBody>
          <a:bodyPr wrap="square">
            <a:spAutoFit/>
          </a:bodyPr>
          <a:lstStyle/>
          <a:p>
            <a:r>
              <a:rPr lang="fr-FR" sz="1600" b="1" dirty="0">
                <a:solidFill>
                  <a:srgbClr val="C00000"/>
                </a:solidFill>
              </a:rPr>
              <a:t> </a:t>
            </a:r>
            <a:r>
              <a:rPr lang="fr-FR" sz="1600" b="1" dirty="0">
                <a:solidFill>
                  <a:srgbClr val="FF0000"/>
                </a:solidFill>
              </a:rPr>
              <a:t>RÔLE DU CONSEIL D’AMINISTRATION  </a:t>
            </a:r>
          </a:p>
          <a:p>
            <a:pPr algn="ctr"/>
            <a:r>
              <a:rPr lang="fr-FR" sz="1600" b="1" dirty="0">
                <a:solidFill>
                  <a:srgbClr val="FF0000"/>
                </a:solidFill>
              </a:rPr>
              <a:t>LES COLORATIONS DE CE TYPE DOIVENT FAIRE L’OBJET D’UN CONVENTIONNEMENT ET DONC D’UN VOTE !</a:t>
            </a:r>
          </a:p>
        </p:txBody>
      </p:sp>
      <p:pic>
        <p:nvPicPr>
          <p:cNvPr id="9" name="Image 8" descr="Une image contenant Panneau de signalisation, signe, triangle&#10;&#10;Description générée automatiquement">
            <a:extLst>
              <a:ext uri="{FF2B5EF4-FFF2-40B4-BE49-F238E27FC236}">
                <a16:creationId xmlns:a16="http://schemas.microsoft.com/office/drawing/2014/main" id="{494D00E2-F53D-FA47-E9BB-EF3F1A068CF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6867" y="4365415"/>
            <a:ext cx="740321" cy="654026"/>
          </a:xfrm>
          <a:prstGeom prst="rect">
            <a:avLst/>
          </a:prstGeom>
        </p:spPr>
      </p:pic>
    </p:spTree>
    <p:extLst>
      <p:ext uri="{BB962C8B-B14F-4D97-AF65-F5344CB8AC3E}">
        <p14:creationId xmlns:p14="http://schemas.microsoft.com/office/powerpoint/2010/main" val="1602194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P spid="4" grpId="0"/>
      <p:bldP spid="7"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a:extLst>
              <a:ext uri="{FF2B5EF4-FFF2-40B4-BE49-F238E27FC236}">
                <a16:creationId xmlns:a16="http://schemas.microsoft.com/office/drawing/2014/main" id="{1B7DAA18-0519-1618-B23C-8D8948972F72}"/>
              </a:ext>
            </a:extLst>
          </p:cNvPr>
          <p:cNvSpPr/>
          <p:nvPr/>
        </p:nvSpPr>
        <p:spPr>
          <a:xfrm>
            <a:off x="4" y="5088691"/>
            <a:ext cx="12191996" cy="1769310"/>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8" name="Rectangle 7"/>
          <p:cNvSpPr/>
          <p:nvPr/>
        </p:nvSpPr>
        <p:spPr>
          <a:xfrm rot="21423514">
            <a:off x="3217955" y="5696142"/>
            <a:ext cx="10044945" cy="369332"/>
          </a:xfrm>
          <a:prstGeom prst="rect">
            <a:avLst/>
          </a:prstGeom>
        </p:spPr>
        <p:txBody>
          <a:bodyPr wrap="square">
            <a:spAutoFit/>
          </a:bodyPr>
          <a:lstStyle/>
          <a:p>
            <a:r>
              <a:rPr lang="fr-FR" b="1" dirty="0">
                <a:solidFill>
                  <a:schemeClr val="bg1"/>
                </a:solidFill>
              </a:rPr>
              <a:t>LE BAC+1 = UN NOUVEAU « CONTRAT PREMIER EMBAUCHE » ? </a:t>
            </a:r>
            <a:endParaRPr lang="fr-FR" b="1" dirty="0">
              <a:solidFill>
                <a:srgbClr val="FFFF00"/>
              </a:solidFill>
            </a:endParaRPr>
          </a:p>
        </p:txBody>
      </p:sp>
      <p:sp>
        <p:nvSpPr>
          <p:cNvPr id="5" name="Rectangle 4">
            <a:extLst>
              <a:ext uri="{FF2B5EF4-FFF2-40B4-BE49-F238E27FC236}">
                <a16:creationId xmlns:a16="http://schemas.microsoft.com/office/drawing/2014/main" id="{DF276C74-0B4E-94EF-3867-AC33F1B526B9}"/>
              </a:ext>
            </a:extLst>
          </p:cNvPr>
          <p:cNvSpPr/>
          <p:nvPr/>
        </p:nvSpPr>
        <p:spPr>
          <a:xfrm>
            <a:off x="2413327" y="153462"/>
            <a:ext cx="7365350" cy="461665"/>
          </a:xfrm>
          <a:prstGeom prst="rect">
            <a:avLst/>
          </a:prstGeom>
        </p:spPr>
        <p:txBody>
          <a:bodyPr wrap="none">
            <a:spAutoFit/>
          </a:bodyPr>
          <a:lstStyle/>
          <a:p>
            <a:r>
              <a:rPr lang="fr-FR" sz="2400" b="1" dirty="0">
                <a:solidFill>
                  <a:srgbClr val="C00000"/>
                </a:solidFill>
              </a:rPr>
              <a:t>PLUS D’ENTREPRISE, MOINS DE POURSUITES D’ÉTUDES !</a:t>
            </a:r>
          </a:p>
        </p:txBody>
      </p:sp>
      <p:sp>
        <p:nvSpPr>
          <p:cNvPr id="12" name="Rectangle 11"/>
          <p:cNvSpPr/>
          <p:nvPr/>
        </p:nvSpPr>
        <p:spPr>
          <a:xfrm>
            <a:off x="10735" y="3429000"/>
            <a:ext cx="10982868" cy="1785104"/>
          </a:xfrm>
          <a:prstGeom prst="rect">
            <a:avLst/>
          </a:prstGeom>
        </p:spPr>
        <p:txBody>
          <a:bodyPr wrap="square">
            <a:spAutoFit/>
          </a:bodyPr>
          <a:lstStyle/>
          <a:p>
            <a:r>
              <a:rPr lang="fr-FR" sz="1600" b="1" dirty="0"/>
              <a:t>	</a:t>
            </a:r>
            <a:r>
              <a:rPr lang="fr-FR" sz="1600" b="1" dirty="0">
                <a:solidFill>
                  <a:srgbClr val="C00000"/>
                </a:solidFill>
              </a:rPr>
              <a:t> </a:t>
            </a:r>
            <a:r>
              <a:rPr lang="fr-FR" sz="2000" b="1" dirty="0">
                <a:solidFill>
                  <a:srgbClr val="C00000"/>
                </a:solidFill>
              </a:rPr>
              <a:t>→ </a:t>
            </a:r>
            <a:r>
              <a:rPr lang="fr-FR" sz="2000" b="1" dirty="0"/>
              <a:t>La ministre déléguée veut développer des « colorations » de ces Bac +1</a:t>
            </a:r>
            <a:endParaRPr lang="fr-FR" sz="1600" b="1" dirty="0"/>
          </a:p>
          <a:p>
            <a:r>
              <a:rPr lang="fr-FR" sz="1600" dirty="0"/>
              <a:t>	</a:t>
            </a:r>
            <a:r>
              <a:rPr lang="fr-FR" dirty="0"/>
              <a:t>Elle vante l’exemple de la  « MC Technicien en peinture aéronautique » au « lycée Airbus » de Toulouse.</a:t>
            </a:r>
          </a:p>
          <a:p>
            <a:r>
              <a:rPr lang="fr-FR" dirty="0"/>
              <a:t>	C’est toujours la logique d’</a:t>
            </a:r>
            <a:r>
              <a:rPr lang="fr-FR" dirty="0" err="1"/>
              <a:t>adéquationnisme</a:t>
            </a:r>
            <a:r>
              <a:rPr lang="fr-FR" dirty="0"/>
              <a:t> radical des formations, avec les besoins immédiats des 	entreprises, qui guide la réforme. C’est une jeunesse assignée à résidence !    </a:t>
            </a:r>
          </a:p>
          <a:p>
            <a:pPr algn="ctr"/>
            <a:endParaRPr lang="fr-FR" sz="1600" b="1" dirty="0"/>
          </a:p>
          <a:p>
            <a:endParaRPr lang="fr-FR" sz="1600" dirty="0"/>
          </a:p>
        </p:txBody>
      </p:sp>
      <p:sp>
        <p:nvSpPr>
          <p:cNvPr id="2" name="Rectangle 1">
            <a:extLst>
              <a:ext uri="{FF2B5EF4-FFF2-40B4-BE49-F238E27FC236}">
                <a16:creationId xmlns:a16="http://schemas.microsoft.com/office/drawing/2014/main" id="{C3EBF1F7-6B93-0860-694F-29477FE775A1}"/>
              </a:ext>
            </a:extLst>
          </p:cNvPr>
          <p:cNvSpPr/>
          <p:nvPr/>
        </p:nvSpPr>
        <p:spPr>
          <a:xfrm>
            <a:off x="933131" y="642626"/>
            <a:ext cx="11043111" cy="400110"/>
          </a:xfrm>
          <a:prstGeom prst="rect">
            <a:avLst/>
          </a:prstGeom>
        </p:spPr>
        <p:txBody>
          <a:bodyPr wrap="square">
            <a:spAutoFit/>
          </a:bodyPr>
          <a:lstStyle/>
          <a:p>
            <a:r>
              <a:rPr lang="fr-FR" sz="2000" b="1" dirty="0"/>
              <a:t>LES « MENTIONS COMPLÉMENTAIRES » DEVIENNENT DES « CERTIFICATS DE SPÉCIALISATION »</a:t>
            </a:r>
            <a:endParaRPr lang="fr-FR" sz="2000" dirty="0"/>
          </a:p>
        </p:txBody>
      </p:sp>
      <p:sp>
        <p:nvSpPr>
          <p:cNvPr id="3" name="Rectangle 2">
            <a:extLst>
              <a:ext uri="{FF2B5EF4-FFF2-40B4-BE49-F238E27FC236}">
                <a16:creationId xmlns:a16="http://schemas.microsoft.com/office/drawing/2014/main" id="{3251288A-779E-AE0D-D3CE-EB3644BA3BCF}"/>
              </a:ext>
            </a:extLst>
          </p:cNvPr>
          <p:cNvSpPr/>
          <p:nvPr/>
        </p:nvSpPr>
        <p:spPr>
          <a:xfrm>
            <a:off x="10735" y="1394686"/>
            <a:ext cx="10982868" cy="2062103"/>
          </a:xfrm>
          <a:prstGeom prst="rect">
            <a:avLst/>
          </a:prstGeom>
        </p:spPr>
        <p:txBody>
          <a:bodyPr wrap="square">
            <a:spAutoFit/>
          </a:bodyPr>
          <a:lstStyle/>
          <a:p>
            <a:r>
              <a:rPr lang="fr-FR" sz="2000" b="1" dirty="0"/>
              <a:t>	</a:t>
            </a:r>
            <a:r>
              <a:rPr lang="fr-FR" sz="2000" b="1" dirty="0">
                <a:solidFill>
                  <a:srgbClr val="C00000"/>
                </a:solidFill>
              </a:rPr>
              <a:t>→ </a:t>
            </a:r>
            <a:r>
              <a:rPr lang="fr-FR" sz="2000" b="1" dirty="0"/>
              <a:t>Le Bac +1 « un sas vers l’entreprise »</a:t>
            </a:r>
          </a:p>
          <a:p>
            <a:r>
              <a:rPr lang="fr-FR" sz="1600" b="1" dirty="0"/>
              <a:t>	Selon la ministre : </a:t>
            </a:r>
            <a:r>
              <a:rPr lang="fr-FR" dirty="0"/>
              <a:t>1 an de formation pour des élèves de LP plus jeunes, une « spécialisation » et un sas vers 	l’insertion.</a:t>
            </a:r>
          </a:p>
          <a:p>
            <a:r>
              <a:rPr lang="fr-FR" dirty="0"/>
              <a:t>	Une MC c’est 400h de formation en établissement et de 12 à 18 semaines de PMFP ( de 420 à 630h) : plus 	de 50% du temps de formation en entreprise ! Le Bac +1 : une période d’essai d’un an ?  </a:t>
            </a:r>
          </a:p>
          <a:p>
            <a:pPr algn="ctr"/>
            <a:endParaRPr lang="fr-FR" sz="1600" b="1" dirty="0"/>
          </a:p>
          <a:p>
            <a:endParaRPr lang="fr-FR" sz="1600" dirty="0"/>
          </a:p>
        </p:txBody>
      </p:sp>
    </p:spTree>
    <p:extLst>
      <p:ext uri="{BB962C8B-B14F-4D97-AF65-F5344CB8AC3E}">
        <p14:creationId xmlns:p14="http://schemas.microsoft.com/office/powerpoint/2010/main" val="271017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a:extLst>
              <a:ext uri="{FF2B5EF4-FFF2-40B4-BE49-F238E27FC236}">
                <a16:creationId xmlns:a16="http://schemas.microsoft.com/office/drawing/2014/main" id="{1B7DAA18-0519-1618-B23C-8D8948972F72}"/>
              </a:ext>
            </a:extLst>
          </p:cNvPr>
          <p:cNvSpPr/>
          <p:nvPr/>
        </p:nvSpPr>
        <p:spPr>
          <a:xfrm>
            <a:off x="4" y="5088691"/>
            <a:ext cx="12191996" cy="1769310"/>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8" name="Rectangle 7"/>
          <p:cNvSpPr/>
          <p:nvPr/>
        </p:nvSpPr>
        <p:spPr>
          <a:xfrm rot="21423514">
            <a:off x="3030337" y="5355902"/>
            <a:ext cx="10044945" cy="923330"/>
          </a:xfrm>
          <a:prstGeom prst="rect">
            <a:avLst/>
          </a:prstGeom>
        </p:spPr>
        <p:txBody>
          <a:bodyPr wrap="square">
            <a:spAutoFit/>
          </a:bodyPr>
          <a:lstStyle/>
          <a:p>
            <a:r>
              <a:rPr lang="fr-FR" b="1" dirty="0">
                <a:solidFill>
                  <a:schemeClr val="bg1"/>
                </a:solidFill>
              </a:rPr>
              <a:t>APRÈS LES PERTES D’HEURES, APRÈS PARCOURSUP,</a:t>
            </a:r>
          </a:p>
          <a:p>
            <a:r>
              <a:rPr lang="fr-FR" b="1" dirty="0">
                <a:solidFill>
                  <a:schemeClr val="bg1"/>
                </a:solidFill>
              </a:rPr>
              <a:t>AVEC L’AMÉNAGEMENT DE L’ANNÉE TERMINALE,</a:t>
            </a:r>
          </a:p>
          <a:p>
            <a:r>
              <a:rPr lang="fr-FR" b="1" dirty="0">
                <a:solidFill>
                  <a:schemeClr val="bg1"/>
                </a:solidFill>
              </a:rPr>
              <a:t>ON PEUT CRAINDRE UN NOUVEAU FREIN POUR LES POURSUITES D’ÉTUDES !</a:t>
            </a:r>
          </a:p>
        </p:txBody>
      </p:sp>
      <p:sp>
        <p:nvSpPr>
          <p:cNvPr id="5" name="Rectangle 4">
            <a:extLst>
              <a:ext uri="{FF2B5EF4-FFF2-40B4-BE49-F238E27FC236}">
                <a16:creationId xmlns:a16="http://schemas.microsoft.com/office/drawing/2014/main" id="{DF276C74-0B4E-94EF-3867-AC33F1B526B9}"/>
              </a:ext>
            </a:extLst>
          </p:cNvPr>
          <p:cNvSpPr/>
          <p:nvPr/>
        </p:nvSpPr>
        <p:spPr>
          <a:xfrm>
            <a:off x="3013265" y="209533"/>
            <a:ext cx="7365350" cy="461665"/>
          </a:xfrm>
          <a:prstGeom prst="rect">
            <a:avLst/>
          </a:prstGeom>
        </p:spPr>
        <p:txBody>
          <a:bodyPr wrap="none">
            <a:spAutoFit/>
          </a:bodyPr>
          <a:lstStyle/>
          <a:p>
            <a:r>
              <a:rPr lang="fr-FR" sz="2400" b="1" dirty="0">
                <a:solidFill>
                  <a:srgbClr val="C00000"/>
                </a:solidFill>
              </a:rPr>
              <a:t>PLUS D’ENTREPRISE, MOINS DE POURSUITES D’ÉTUDES !</a:t>
            </a:r>
          </a:p>
        </p:txBody>
      </p:sp>
      <p:sp>
        <p:nvSpPr>
          <p:cNvPr id="3" name="Rectangle 2">
            <a:extLst>
              <a:ext uri="{FF2B5EF4-FFF2-40B4-BE49-F238E27FC236}">
                <a16:creationId xmlns:a16="http://schemas.microsoft.com/office/drawing/2014/main" id="{3251288A-779E-AE0D-D3CE-EB3644BA3BCF}"/>
              </a:ext>
            </a:extLst>
          </p:cNvPr>
          <p:cNvSpPr/>
          <p:nvPr/>
        </p:nvSpPr>
        <p:spPr>
          <a:xfrm>
            <a:off x="0" y="1170989"/>
            <a:ext cx="10982868" cy="1015663"/>
          </a:xfrm>
          <a:prstGeom prst="rect">
            <a:avLst/>
          </a:prstGeom>
        </p:spPr>
        <p:txBody>
          <a:bodyPr wrap="square">
            <a:spAutoFit/>
          </a:bodyPr>
          <a:lstStyle/>
          <a:p>
            <a:r>
              <a:rPr lang="fr-FR" sz="2400" b="1" dirty="0">
                <a:solidFill>
                  <a:srgbClr val="C00000"/>
                </a:solidFill>
              </a:rPr>
              <a:t>	→ </a:t>
            </a:r>
            <a:r>
              <a:rPr lang="fr-FR" sz="2400" b="1" dirty="0"/>
              <a:t>Le Bac +1 contre le Bac +2 !</a:t>
            </a:r>
          </a:p>
          <a:p>
            <a:r>
              <a:rPr lang="fr-FR" sz="1600" b="1" dirty="0"/>
              <a:t>	</a:t>
            </a:r>
            <a:r>
              <a:rPr lang="fr-FR" dirty="0"/>
              <a:t>La présentation d’une étude du CEREQ semble annoncer que le développement des Bac +1 vise à réduire 	les flux vers le Bac +2</a:t>
            </a:r>
            <a:r>
              <a:rPr lang="fr-FR" b="1" dirty="0"/>
              <a:t>	</a:t>
            </a:r>
            <a:endParaRPr lang="fr-FR" sz="1600" dirty="0"/>
          </a:p>
        </p:txBody>
      </p:sp>
      <p:sp>
        <p:nvSpPr>
          <p:cNvPr id="7" name="ZoneTexte 6">
            <a:extLst>
              <a:ext uri="{FF2B5EF4-FFF2-40B4-BE49-F238E27FC236}">
                <a16:creationId xmlns:a16="http://schemas.microsoft.com/office/drawing/2014/main" id="{3EDC34AD-BD2F-9633-C242-B2ABF8503FC6}"/>
              </a:ext>
            </a:extLst>
          </p:cNvPr>
          <p:cNvSpPr txBox="1"/>
          <p:nvPr/>
        </p:nvSpPr>
        <p:spPr>
          <a:xfrm>
            <a:off x="884639" y="2245682"/>
            <a:ext cx="10093307" cy="2800767"/>
          </a:xfrm>
          <a:prstGeom prst="rect">
            <a:avLst/>
          </a:prstGeom>
          <a:noFill/>
        </p:spPr>
        <p:txBody>
          <a:bodyPr wrap="square">
            <a:spAutoFit/>
          </a:bodyPr>
          <a:lstStyle/>
          <a:p>
            <a:pPr algn="just"/>
            <a:r>
              <a:rPr lang="fr-FR" dirty="0"/>
              <a:t>«</a:t>
            </a:r>
            <a:r>
              <a:rPr lang="fr-FR" i="1" dirty="0"/>
              <a:t> Ceux qui échouent dans le supérieur (41 % de ceux s’y étant engagés) rencontrent des conditions d’insertion proches des bacheliers entrés directement sur le marché du travail, une orientation vers un « bac+1 » (validé ou non) aurait été plus bénéfique. </a:t>
            </a:r>
            <a:r>
              <a:rPr lang="fr-FR" dirty="0"/>
              <a:t>»</a:t>
            </a:r>
          </a:p>
          <a:p>
            <a:pPr algn="just"/>
            <a:r>
              <a:rPr lang="fr-FR" dirty="0"/>
              <a:t>« </a:t>
            </a:r>
            <a:r>
              <a:rPr lang="fr-FR" i="1" dirty="0"/>
              <a:t>Elle met en évidence que l’obtention d’une certification complémentaire d’un an au bac pro peut s’avérer presque aussi gratifiante qu’une poursuite d’études réussie dans l’enseignement supérieur et clairement plus gratifiante si cette poursuite d’études se solde par un échec. En revanche, le pari de l’enseignement supérieur devient gagnant pour ceux qui en sortent diplômés, en termes de qualité d’emploi (statut, qualification et rémunération). </a:t>
            </a:r>
            <a:r>
              <a:rPr lang="fr-FR" dirty="0"/>
              <a:t>»</a:t>
            </a:r>
          </a:p>
          <a:p>
            <a:pPr algn="l"/>
            <a:r>
              <a:rPr lang="fr-FR" sz="1400" dirty="0"/>
              <a:t>CEREQ </a:t>
            </a:r>
            <a:r>
              <a:rPr lang="fr-FR" sz="1400" b="0" i="0" dirty="0" err="1">
                <a:solidFill>
                  <a:srgbClr val="303032"/>
                </a:solidFill>
                <a:effectLst/>
              </a:rPr>
              <a:t>Céreq</a:t>
            </a:r>
            <a:r>
              <a:rPr lang="fr-FR" sz="1400" b="0" i="0" dirty="0">
                <a:solidFill>
                  <a:srgbClr val="303032"/>
                </a:solidFill>
                <a:effectLst/>
              </a:rPr>
              <a:t> Etudes, n° 52, Octobre 2023, 32 p. </a:t>
            </a:r>
            <a:r>
              <a:rPr lang="fr-FR" sz="1400" b="1" i="0" dirty="0">
                <a:solidFill>
                  <a:srgbClr val="303032"/>
                </a:solidFill>
                <a:effectLst/>
              </a:rPr>
              <a:t>Débuter un bac pro : pour quels diplômes et quelle insertion ?</a:t>
            </a:r>
          </a:p>
          <a:p>
            <a:endParaRPr lang="fr-FR" sz="1600" dirty="0"/>
          </a:p>
        </p:txBody>
      </p:sp>
    </p:spTree>
    <p:extLst>
      <p:ext uri="{BB962C8B-B14F-4D97-AF65-F5344CB8AC3E}">
        <p14:creationId xmlns:p14="http://schemas.microsoft.com/office/powerpoint/2010/main" val="1007020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07810" y="135802"/>
            <a:ext cx="5015619" cy="568058"/>
          </a:xfrm>
        </p:spPr>
        <p:txBody>
          <a:bodyPr>
            <a:normAutofit/>
          </a:bodyPr>
          <a:lstStyle/>
          <a:p>
            <a:pPr algn="ctr"/>
            <a:r>
              <a:rPr lang="fr-FR" sz="2000" b="1" dirty="0">
                <a:latin typeface="+mn-lt"/>
              </a:rPr>
              <a:t>DES OUTILS POUR MENER LA DISCUSSION</a:t>
            </a:r>
          </a:p>
        </p:txBody>
      </p:sp>
      <p:sp>
        <p:nvSpPr>
          <p:cNvPr id="3" name="Espace réservé du contenu 2"/>
          <p:cNvSpPr>
            <a:spLocks noGrp="1"/>
          </p:cNvSpPr>
          <p:nvPr>
            <p:ph idx="1"/>
          </p:nvPr>
        </p:nvSpPr>
        <p:spPr/>
        <p:txBody>
          <a:bodyPr/>
          <a:lstStyle/>
          <a:p>
            <a:r>
              <a:rPr lang="fr-FR" dirty="0"/>
              <a:t>Des chiffres sur lesquels le ministère va s’appuyer (une carte interactive des formations en LP existe)</a:t>
            </a:r>
            <a:r>
              <a:rPr lang="fr-FR" dirty="0">
                <a:hlinkClick r:id="rId3"/>
              </a:rPr>
              <a:t> Carte interactive des formations professionnelles en lycée | </a:t>
            </a:r>
            <a:r>
              <a:rPr lang="fr-FR" dirty="0" err="1">
                <a:hlinkClick r:id="rId3"/>
              </a:rPr>
              <a:t>éduscol</a:t>
            </a:r>
            <a:r>
              <a:rPr lang="fr-FR" dirty="0">
                <a:hlinkClick r:id="rId3"/>
              </a:rPr>
              <a:t> | Ministère de l'Éducation nationale et de la Jeunesse - Direction générale de l'enseignement scolaire (education.fr)</a:t>
            </a:r>
            <a:r>
              <a:rPr lang="fr-FR" dirty="0"/>
              <a:t>:</a:t>
            </a:r>
          </a:p>
          <a:p>
            <a:r>
              <a:rPr lang="fr-FR" dirty="0">
                <a:hlinkClick r:id="rId4"/>
              </a:rPr>
              <a:t>Attractivité dans la voie professionnelle — Éducation Nationale - Accueil (education.gouv.fr)</a:t>
            </a:r>
            <a:endParaRPr lang="fr-FR" dirty="0"/>
          </a:p>
          <a:p>
            <a:r>
              <a:rPr lang="fr-FR" dirty="0">
                <a:hlinkClick r:id="rId5"/>
              </a:rPr>
              <a:t>Taux d'emploi des diplômes de la voie professionnelle — Éducation Nationale - Accueil (education.gouv.fr)</a:t>
            </a:r>
            <a:endParaRPr lang="fr-FR" dirty="0"/>
          </a:p>
          <a:p>
            <a:endParaRPr lang="fr-FR" dirty="0"/>
          </a:p>
          <a:p>
            <a:endParaRPr lang="fr-FR" dirty="0"/>
          </a:p>
        </p:txBody>
      </p:sp>
      <p:pic>
        <p:nvPicPr>
          <p:cNvPr id="4" name="Imag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5" name="AutoShape 2">
            <a:extLst>
              <a:ext uri="{FF2B5EF4-FFF2-40B4-BE49-F238E27FC236}">
                <a16:creationId xmlns:a16="http://schemas.microsoft.com/office/drawing/2014/main" id="{1B7DAA18-0519-1618-B23C-8D8948972F72}"/>
              </a:ext>
            </a:extLst>
          </p:cNvPr>
          <p:cNvSpPr/>
          <p:nvPr/>
        </p:nvSpPr>
        <p:spPr>
          <a:xfrm>
            <a:off x="4" y="5775649"/>
            <a:ext cx="12181260" cy="1082351"/>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6" name="Rectangle 5"/>
          <p:cNvSpPr/>
          <p:nvPr/>
        </p:nvSpPr>
        <p:spPr>
          <a:xfrm rot="21423514">
            <a:off x="1798697" y="6160647"/>
            <a:ext cx="10044945" cy="369332"/>
          </a:xfrm>
          <a:prstGeom prst="rect">
            <a:avLst/>
          </a:prstGeom>
        </p:spPr>
        <p:txBody>
          <a:bodyPr wrap="square">
            <a:spAutoFit/>
          </a:bodyPr>
          <a:lstStyle/>
          <a:p>
            <a:r>
              <a:rPr lang="fr-FR" b="1" dirty="0">
                <a:solidFill>
                  <a:schemeClr val="bg1"/>
                </a:solidFill>
              </a:rPr>
              <a:t>Attractivité, taux d’emploi… Des notions au service de la dérégulation et de la dérèglementation</a:t>
            </a:r>
          </a:p>
        </p:txBody>
      </p:sp>
    </p:spTree>
    <p:extLst>
      <p:ext uri="{BB962C8B-B14F-4D97-AF65-F5344CB8AC3E}">
        <p14:creationId xmlns:p14="http://schemas.microsoft.com/office/powerpoint/2010/main" val="4087769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stretch>
            <a:fillRect/>
          </a:stretch>
        </p:blipFill>
        <p:spPr>
          <a:xfrm>
            <a:off x="3918099" y="14148"/>
            <a:ext cx="4630257" cy="6201092"/>
          </a:xfrm>
          <a:prstGeom prst="rect">
            <a:avLst/>
          </a:prstGeom>
        </p:spPr>
      </p:pic>
      <p:sp>
        <p:nvSpPr>
          <p:cNvPr id="5" name="AutoShape 2">
            <a:extLst>
              <a:ext uri="{FF2B5EF4-FFF2-40B4-BE49-F238E27FC236}">
                <a16:creationId xmlns:a16="http://schemas.microsoft.com/office/drawing/2014/main" id="{1B7DAA18-0519-1618-B23C-8D8948972F72}"/>
              </a:ext>
            </a:extLst>
          </p:cNvPr>
          <p:cNvSpPr/>
          <p:nvPr/>
        </p:nvSpPr>
        <p:spPr>
          <a:xfrm>
            <a:off x="0" y="6055567"/>
            <a:ext cx="12181264" cy="802433"/>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dirty="0">
              <a:solidFill>
                <a:srgbClr val="000000"/>
              </a:solidFill>
              <a:uFillTx/>
              <a:latin typeface="Calibri"/>
            </a:endParaRPr>
          </a:p>
        </p:txBody>
      </p:sp>
      <p:sp>
        <p:nvSpPr>
          <p:cNvPr id="6" name="Rectangle 5"/>
          <p:cNvSpPr/>
          <p:nvPr/>
        </p:nvSpPr>
        <p:spPr>
          <a:xfrm>
            <a:off x="2866285" y="6272117"/>
            <a:ext cx="9949574" cy="369332"/>
          </a:xfrm>
          <a:prstGeom prst="rect">
            <a:avLst/>
          </a:prstGeom>
        </p:spPr>
        <p:txBody>
          <a:bodyPr wrap="square">
            <a:spAutoFit/>
          </a:bodyPr>
          <a:lstStyle/>
          <a:p>
            <a:r>
              <a:rPr lang="fr-FR" b="1" dirty="0">
                <a:solidFill>
                  <a:schemeClr val="bg1"/>
                </a:solidFill>
              </a:rPr>
              <a:t>Manifestation mardi 12 décembre 12h30 Place de la République- Lyon</a:t>
            </a:r>
          </a:p>
        </p:txBody>
      </p:sp>
    </p:spTree>
    <p:extLst>
      <p:ext uri="{BB962C8B-B14F-4D97-AF65-F5344CB8AC3E}">
        <p14:creationId xmlns:p14="http://schemas.microsoft.com/office/powerpoint/2010/main" val="172683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a:extLst>
              <a:ext uri="{FF2B5EF4-FFF2-40B4-BE49-F238E27FC236}">
                <a16:creationId xmlns:a16="http://schemas.microsoft.com/office/drawing/2014/main" id="{1B7DAA18-0519-1618-B23C-8D8948972F72}"/>
              </a:ext>
            </a:extLst>
          </p:cNvPr>
          <p:cNvSpPr/>
          <p:nvPr/>
        </p:nvSpPr>
        <p:spPr>
          <a:xfrm>
            <a:off x="44761" y="5255752"/>
            <a:ext cx="12191996" cy="1701160"/>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dirty="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8" name="Rectangle 7"/>
          <p:cNvSpPr/>
          <p:nvPr/>
        </p:nvSpPr>
        <p:spPr>
          <a:xfrm>
            <a:off x="44761" y="5445483"/>
            <a:ext cx="11119108" cy="1477328"/>
          </a:xfrm>
          <a:prstGeom prst="rect">
            <a:avLst/>
          </a:prstGeom>
        </p:spPr>
        <p:txBody>
          <a:bodyPr wrap="square">
            <a:spAutoFit/>
          </a:bodyPr>
          <a:lstStyle/>
          <a:p>
            <a:endParaRPr lang="fr-FR" b="1" dirty="0">
              <a:solidFill>
                <a:schemeClr val="bg1"/>
              </a:solidFill>
            </a:endParaRPr>
          </a:p>
          <a:p>
            <a:r>
              <a:rPr lang="fr-FR" b="1" dirty="0">
                <a:solidFill>
                  <a:schemeClr val="bg1"/>
                </a:solidFill>
              </a:rPr>
              <a:t>NE COMPENSE PAS LES HEURES DISICPLINAIRES PERDUES AVEC LA TVP : AU CONTRAIRE PERTE DE 116 h (60 + 56) </a:t>
            </a:r>
          </a:p>
          <a:p>
            <a:r>
              <a:rPr lang="fr-FR" b="1" dirty="0">
                <a:solidFill>
                  <a:schemeClr val="bg1"/>
                </a:solidFill>
              </a:rPr>
              <a:t>MISE EN PLACE DE GROUPES DE NIVEAUX (PAS EFFICACES POUR TRAITER LA DIFFICULTÉ SCOLAIRE).</a:t>
            </a:r>
            <a:endParaRPr lang="fr-FR" b="1" dirty="0">
              <a:solidFill>
                <a:srgbClr val="FFFF00"/>
              </a:solidFill>
            </a:endParaRPr>
          </a:p>
          <a:p>
            <a:r>
              <a:rPr lang="fr-FR" b="1" dirty="0">
                <a:solidFill>
                  <a:schemeClr val="bg1"/>
                </a:solidFill>
              </a:rPr>
              <a:t>ATTEINTE À LA LIBERTÉ PÉDAGOGIQUE</a:t>
            </a:r>
          </a:p>
          <a:p>
            <a:r>
              <a:rPr lang="fr-FR" b="1" dirty="0">
                <a:solidFill>
                  <a:schemeClr val="bg1"/>
                </a:solidFill>
              </a:rPr>
              <a:t>DISPARITION DE LA BRIQUE PACTE ENSEIGNEMENT EN EFFECTIFS RÉDUITS. </a:t>
            </a:r>
          </a:p>
        </p:txBody>
      </p:sp>
      <p:sp>
        <p:nvSpPr>
          <p:cNvPr id="7" name="Rectangle 6"/>
          <p:cNvSpPr/>
          <p:nvPr/>
        </p:nvSpPr>
        <p:spPr>
          <a:xfrm>
            <a:off x="1131155" y="786219"/>
            <a:ext cx="9255815" cy="1077218"/>
          </a:xfrm>
          <a:prstGeom prst="rect">
            <a:avLst/>
          </a:prstGeom>
        </p:spPr>
        <p:txBody>
          <a:bodyPr wrap="square">
            <a:spAutoFit/>
          </a:bodyPr>
          <a:lstStyle/>
          <a:p>
            <a:pPr algn="ctr"/>
            <a:r>
              <a:rPr lang="fr-FR" sz="1600" b="1" dirty="0">
                <a:ea typeface="Arial Unicode MS" panose="020B0604020202020204" pitchFamily="34" charset="-128"/>
              </a:rPr>
              <a:t>EN SECONDE ET PREMIÈRE  </a:t>
            </a:r>
          </a:p>
          <a:p>
            <a:r>
              <a:rPr lang="fr-FR" sz="1600" dirty="0">
                <a:ea typeface="Arial Unicode MS" panose="020B0604020202020204" pitchFamily="34" charset="-128"/>
              </a:rPr>
              <a:t>Généralisation de la mesure 2 (initialement liée au pacte) :  </a:t>
            </a:r>
            <a:r>
              <a:rPr lang="fr-FR" sz="1600" dirty="0"/>
              <a:t>Permettre des enseignements aux savoirs fondamentaux (Français et Maths) en 2</a:t>
            </a:r>
            <a:r>
              <a:rPr lang="fr-FR" sz="1600" baseline="30000" dirty="0"/>
              <a:t>° </a:t>
            </a:r>
            <a:r>
              <a:rPr lang="fr-FR" sz="1600" dirty="0"/>
              <a:t> et 1° Bac Pro en groupes réduits.</a:t>
            </a:r>
            <a:r>
              <a:rPr lang="fr-FR" sz="1600" dirty="0">
                <a:ea typeface="Arial Unicode MS" panose="020B0604020202020204" pitchFamily="34" charset="-128"/>
              </a:rPr>
              <a:t> </a:t>
            </a:r>
          </a:p>
          <a:p>
            <a:r>
              <a:rPr lang="fr-FR" sz="1600" dirty="0"/>
              <a:t>Pas d’heures supplémentaires pour les élèves ni pour les profs !</a:t>
            </a:r>
            <a:endParaRPr lang="fr-FR" sz="1600" b="1" dirty="0">
              <a:ea typeface="Arial Unicode MS" panose="020B0604020202020204" pitchFamily="34" charset="-128"/>
            </a:endParaRPr>
          </a:p>
        </p:txBody>
      </p:sp>
      <p:sp>
        <p:nvSpPr>
          <p:cNvPr id="10" name="Rectangle 9"/>
          <p:cNvSpPr/>
          <p:nvPr/>
        </p:nvSpPr>
        <p:spPr>
          <a:xfrm>
            <a:off x="251466" y="1866469"/>
            <a:ext cx="5401800" cy="2800767"/>
          </a:xfrm>
          <a:prstGeom prst="rect">
            <a:avLst/>
          </a:prstGeom>
        </p:spPr>
        <p:txBody>
          <a:bodyPr wrap="none">
            <a:spAutoFit/>
          </a:bodyPr>
          <a:lstStyle/>
          <a:p>
            <a:pPr algn="ctr"/>
            <a:r>
              <a:rPr lang="fr-FR" sz="1600" b="1" dirty="0">
                <a:ea typeface="Arial Unicode MS" panose="020B0604020202020204" pitchFamily="34" charset="-128"/>
              </a:rPr>
              <a:t>SUPPRESSION DE 2H D’ACCOMPAGNEMENT PERSONNALISÉ </a:t>
            </a:r>
          </a:p>
          <a:p>
            <a:pPr algn="ctr"/>
            <a:r>
              <a:rPr lang="fr-FR" sz="1600" b="1" dirty="0">
                <a:ea typeface="Arial Unicode MS" panose="020B0604020202020204" pitchFamily="34" charset="-128"/>
              </a:rPr>
              <a:t>EN 2</a:t>
            </a:r>
            <a:r>
              <a:rPr lang="fr-FR" sz="1600" b="1" baseline="30000" dirty="0">
                <a:ea typeface="Arial Unicode MS" panose="020B0604020202020204" pitchFamily="34" charset="-128"/>
              </a:rPr>
              <a:t>NDE</a:t>
            </a:r>
            <a:r>
              <a:rPr lang="fr-FR" sz="1600" b="1" dirty="0">
                <a:ea typeface="Arial Unicode MS" panose="020B0604020202020204" pitchFamily="34" charset="-128"/>
              </a:rPr>
              <a:t> ET 1</a:t>
            </a:r>
            <a:r>
              <a:rPr lang="fr-FR" sz="1600" b="1" baseline="30000" dirty="0">
                <a:ea typeface="Arial Unicode MS" panose="020B0604020202020204" pitchFamily="34" charset="-128"/>
              </a:rPr>
              <a:t>ÈRE</a:t>
            </a:r>
          </a:p>
          <a:p>
            <a:r>
              <a:rPr lang="fr-FR" sz="1600" dirty="0"/>
              <a:t>En seconde : </a:t>
            </a:r>
          </a:p>
          <a:p>
            <a:r>
              <a:rPr lang="fr-FR" sz="1600" dirty="0"/>
              <a:t>Passage de 90h (3h) à 30 h (1h) donc </a:t>
            </a:r>
            <a:r>
              <a:rPr lang="fr-FR" sz="1600" dirty="0">
                <a:solidFill>
                  <a:srgbClr val="FF0000"/>
                </a:solidFill>
              </a:rPr>
              <a:t>suppression de 60 h</a:t>
            </a:r>
          </a:p>
          <a:p>
            <a:r>
              <a:rPr lang="fr-FR" sz="1600" dirty="0"/>
              <a:t>1 heure d’accompagnement : soutien au parcours (orientation)</a:t>
            </a:r>
          </a:p>
          <a:p>
            <a:r>
              <a:rPr lang="fr-FR" sz="1600" dirty="0"/>
              <a:t>Les élèves passent à 28h semaine</a:t>
            </a:r>
          </a:p>
          <a:p>
            <a:r>
              <a:rPr lang="fr-FR" sz="1600" dirty="0"/>
              <a:t>En première: </a:t>
            </a:r>
          </a:p>
          <a:p>
            <a:r>
              <a:rPr lang="fr-FR" sz="1600" dirty="0"/>
              <a:t>Passage de 84h (3h) à 28 h (1h) donc </a:t>
            </a:r>
            <a:r>
              <a:rPr lang="fr-FR" sz="1600" dirty="0">
                <a:solidFill>
                  <a:srgbClr val="FF0000"/>
                </a:solidFill>
              </a:rPr>
              <a:t>suppression de 56 h</a:t>
            </a:r>
          </a:p>
          <a:p>
            <a:r>
              <a:rPr lang="fr-FR" sz="1600" dirty="0"/>
              <a:t>1 heure d’accompagnement : soutien au parcours (orientation)</a:t>
            </a:r>
          </a:p>
          <a:p>
            <a:r>
              <a:rPr lang="fr-FR" sz="1600" dirty="0"/>
              <a:t>Les élèves passent à 28h semaine</a:t>
            </a:r>
          </a:p>
          <a:p>
            <a:endParaRPr lang="fr-FR" sz="1600" dirty="0"/>
          </a:p>
        </p:txBody>
      </p:sp>
      <p:sp>
        <p:nvSpPr>
          <p:cNvPr id="12" name="Rectangle 11"/>
          <p:cNvSpPr/>
          <p:nvPr/>
        </p:nvSpPr>
        <p:spPr>
          <a:xfrm>
            <a:off x="149450" y="4452032"/>
            <a:ext cx="5946552" cy="830997"/>
          </a:xfrm>
          <a:prstGeom prst="rect">
            <a:avLst/>
          </a:prstGeom>
        </p:spPr>
        <p:txBody>
          <a:bodyPr wrap="square">
            <a:spAutoFit/>
          </a:bodyPr>
          <a:lstStyle/>
          <a:p>
            <a:pPr algn="ctr"/>
            <a:r>
              <a:rPr lang="fr-FR" sz="1600" b="1" dirty="0"/>
              <a:t>PAS DE DÉDOUBLEMENTS </a:t>
            </a:r>
          </a:p>
          <a:p>
            <a:r>
              <a:rPr lang="fr-FR" sz="1600" dirty="0"/>
              <a:t>Résultats des tests de positionnement = constitution des groupes</a:t>
            </a:r>
          </a:p>
          <a:p>
            <a:r>
              <a:rPr lang="fr-FR" sz="1600" dirty="0"/>
              <a:t>Les profs seraient </a:t>
            </a:r>
            <a:r>
              <a:rPr lang="fr-FR" sz="1600" dirty="0" err="1"/>
              <a:t>formé·es</a:t>
            </a:r>
            <a:r>
              <a:rPr lang="fr-FR" sz="1600" dirty="0"/>
              <a:t> au diagnostic et à la remédiation.</a:t>
            </a:r>
          </a:p>
        </p:txBody>
      </p:sp>
      <p:sp>
        <p:nvSpPr>
          <p:cNvPr id="2" name="Rectangle 1"/>
          <p:cNvSpPr/>
          <p:nvPr/>
        </p:nvSpPr>
        <p:spPr>
          <a:xfrm>
            <a:off x="3383990" y="71696"/>
            <a:ext cx="4750147" cy="707886"/>
          </a:xfrm>
          <a:prstGeom prst="rect">
            <a:avLst/>
          </a:prstGeom>
        </p:spPr>
        <p:txBody>
          <a:bodyPr wrap="none">
            <a:spAutoFit/>
          </a:bodyPr>
          <a:lstStyle/>
          <a:p>
            <a:r>
              <a:rPr lang="fr-FR" sz="2000" b="1" dirty="0"/>
              <a:t>RENFORCER LES SAVOIRS FONDAMENTAUX</a:t>
            </a:r>
          </a:p>
          <a:p>
            <a:pPr algn="ctr"/>
            <a:r>
              <a:rPr lang="fr-FR" sz="2000" b="1" dirty="0"/>
              <a:t>UNE ARNAQUE </a:t>
            </a:r>
          </a:p>
        </p:txBody>
      </p:sp>
      <p:sp>
        <p:nvSpPr>
          <p:cNvPr id="16" name="Oval 2"/>
          <p:cNvSpPr>
            <a:spLocks noChangeArrowheads="1"/>
          </p:cNvSpPr>
          <p:nvPr/>
        </p:nvSpPr>
        <p:spPr bwMode="auto">
          <a:xfrm>
            <a:off x="10185779" y="2961086"/>
            <a:ext cx="1956179" cy="1911481"/>
          </a:xfrm>
          <a:prstGeom prst="ellipse">
            <a:avLst/>
          </a:prstGeom>
          <a:solidFill>
            <a:srgbClr val="FFE699"/>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fr-FR" altLang="fr-FR" sz="1600" b="1" dirty="0">
                <a:solidFill>
                  <a:srgbClr val="000000"/>
                </a:solidFill>
                <a:latin typeface="Bebas Neue Bold" panose="020B0606020202050201" pitchFamily="34" charset="0"/>
              </a:rPr>
              <a:t>Mise en place des groupes à effectifs réduits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000000"/>
                </a:solidFill>
                <a:effectLst/>
                <a:latin typeface="Bebas Neue Bold" panose="020B0606020202050201" pitchFamily="34" charset="0"/>
              </a:rPr>
              <a:t>Moins 4 semaines de cours</a:t>
            </a:r>
          </a:p>
          <a:p>
            <a:pPr marL="0" marR="0" lvl="0" indent="0" algn="ctr" defTabSz="914400" rtl="0" eaLnBrk="0" fontAlgn="base" latinLnBrk="0" hangingPunct="0">
              <a:lnSpc>
                <a:spcPct val="100000"/>
              </a:lnSpc>
              <a:spcBef>
                <a:spcPct val="0"/>
              </a:spcBef>
              <a:spcAft>
                <a:spcPct val="0"/>
              </a:spcAft>
              <a:buClrTx/>
              <a:buSzTx/>
              <a:buFontTx/>
              <a:buNone/>
              <a:tabLst/>
            </a:pPr>
            <a:r>
              <a:rPr lang="fr-FR" altLang="fr-FR" sz="1600" b="1" dirty="0">
                <a:solidFill>
                  <a:srgbClr val="000000"/>
                </a:solidFill>
                <a:latin typeface="Bebas Neue Bold" panose="020B0606020202050201" pitchFamily="34" charset="0"/>
              </a:rPr>
              <a:t>(116h)</a:t>
            </a:r>
            <a:r>
              <a:rPr kumimoji="0" lang="fr-FR" altLang="fr-FR" sz="1600" b="1" i="0" u="none" strike="noStrike" cap="none" normalizeH="0" baseline="0" dirty="0">
                <a:ln>
                  <a:noFill/>
                </a:ln>
                <a:solidFill>
                  <a:srgbClr val="000000"/>
                </a:solidFill>
                <a:effectLst/>
                <a:latin typeface="Bebas Neue Bold" panose="020B0606020202050201" pitchFamily="34" charset="0"/>
              </a:rPr>
              <a:t> </a:t>
            </a:r>
            <a:endParaRPr kumimoji="0" lang="fr-FR" altLang="fr-FR" sz="1600" b="0" i="0" u="none" strike="noStrike" cap="none" normalizeH="0" baseline="0" dirty="0">
              <a:ln>
                <a:noFill/>
              </a:ln>
              <a:solidFill>
                <a:schemeClr val="tx1"/>
              </a:solidFill>
              <a:effectLst/>
              <a:latin typeface="Arial" panose="020B0604020202020204" pitchFamily="34" charset="0"/>
            </a:endParaRPr>
          </a:p>
        </p:txBody>
      </p:sp>
      <p:sp>
        <p:nvSpPr>
          <p:cNvPr id="17" name="Rectangle 16"/>
          <p:cNvSpPr/>
          <p:nvPr/>
        </p:nvSpPr>
        <p:spPr>
          <a:xfrm>
            <a:off x="6145749" y="2142207"/>
            <a:ext cx="6046251" cy="338554"/>
          </a:xfrm>
          <a:prstGeom prst="rect">
            <a:avLst/>
          </a:prstGeom>
        </p:spPr>
        <p:txBody>
          <a:bodyPr wrap="square">
            <a:spAutoFit/>
          </a:bodyPr>
          <a:lstStyle/>
          <a:p>
            <a:pPr algn="ctr"/>
            <a:r>
              <a:rPr lang="fr-FR" sz="1600" b="1" dirty="0"/>
              <a:t>RENFORCEMENT DU FRANÇAIS ET DES MATHS ? </a:t>
            </a:r>
          </a:p>
        </p:txBody>
      </p:sp>
      <p:sp>
        <p:nvSpPr>
          <p:cNvPr id="3" name="Rectangle 2"/>
          <p:cNvSpPr/>
          <p:nvPr/>
        </p:nvSpPr>
        <p:spPr>
          <a:xfrm>
            <a:off x="6096002" y="3250202"/>
            <a:ext cx="1840864" cy="646331"/>
          </a:xfrm>
          <a:prstGeom prst="rect">
            <a:avLst/>
          </a:prstGeom>
        </p:spPr>
        <p:txBody>
          <a:bodyPr wrap="square">
            <a:spAutoFit/>
          </a:bodyPr>
          <a:lstStyle/>
          <a:p>
            <a:r>
              <a:rPr lang="fr-FR" sz="3600" b="1" dirty="0">
                <a:solidFill>
                  <a:srgbClr val="C00000"/>
                </a:solidFill>
              </a:rPr>
              <a:t> </a:t>
            </a:r>
            <a:endParaRPr lang="fr-FR" sz="1600" dirty="0"/>
          </a:p>
        </p:txBody>
      </p:sp>
      <p:sp>
        <p:nvSpPr>
          <p:cNvPr id="13" name="Accolade fermante 12"/>
          <p:cNvSpPr/>
          <p:nvPr/>
        </p:nvSpPr>
        <p:spPr>
          <a:xfrm>
            <a:off x="5483779" y="2439689"/>
            <a:ext cx="271503" cy="1995693"/>
          </a:xfrm>
          <a:prstGeom prst="righ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 name="ZoneTexte 3"/>
          <p:cNvSpPr txBox="1"/>
          <p:nvPr/>
        </p:nvSpPr>
        <p:spPr>
          <a:xfrm>
            <a:off x="6203252" y="2819315"/>
            <a:ext cx="3982527" cy="2308324"/>
          </a:xfrm>
          <a:prstGeom prst="rect">
            <a:avLst/>
          </a:prstGeom>
          <a:noFill/>
        </p:spPr>
        <p:txBody>
          <a:bodyPr wrap="square" rtlCol="0">
            <a:spAutoFit/>
          </a:bodyPr>
          <a:lstStyle/>
          <a:p>
            <a:r>
              <a:rPr lang="fr-FR" b="1" dirty="0">
                <a:solidFill>
                  <a:srgbClr val="FF0000"/>
                </a:solidFill>
              </a:rPr>
              <a:t>HEURES NON RÉALLOUÉES</a:t>
            </a:r>
          </a:p>
          <a:p>
            <a:r>
              <a:rPr lang="fr-FR" b="1" dirty="0">
                <a:solidFill>
                  <a:srgbClr val="FF0000"/>
                </a:solidFill>
              </a:rPr>
              <a:t>DANS LA GRILLE HORAIRE ÉLÈVES</a:t>
            </a:r>
          </a:p>
          <a:p>
            <a:r>
              <a:rPr lang="fr-FR" b="1" dirty="0">
                <a:solidFill>
                  <a:srgbClr val="FF0000"/>
                </a:solidFill>
              </a:rPr>
              <a:t>REDÉPLOYÉES EN HEURES PROFS ?</a:t>
            </a:r>
          </a:p>
          <a:p>
            <a:r>
              <a:rPr lang="fr-FR" b="1" dirty="0">
                <a:solidFill>
                  <a:srgbClr val="FF0000"/>
                </a:solidFill>
              </a:rPr>
              <a:t>1H EN FRANÇAIS</a:t>
            </a:r>
          </a:p>
          <a:p>
            <a:r>
              <a:rPr lang="fr-FR" b="1" dirty="0">
                <a:solidFill>
                  <a:srgbClr val="FF0000"/>
                </a:solidFill>
              </a:rPr>
              <a:t>1H EN MATH </a:t>
            </a:r>
          </a:p>
          <a:p>
            <a:r>
              <a:rPr lang="fr-FR" b="1" dirty="0">
                <a:solidFill>
                  <a:srgbClr val="FF0000"/>
                </a:solidFill>
              </a:rPr>
              <a:t>ENGAGEMENT A ABONDER LES DGH EN HEURE PROF POUR GROUPES À EFFECTIFS RÉDUITS </a:t>
            </a:r>
          </a:p>
        </p:txBody>
      </p:sp>
      <p:pic>
        <p:nvPicPr>
          <p:cNvPr id="14" name="Image 13" descr="Une image contenant Panneau de signalisation, signe, triangle&#10;&#10;Description générée automatiquement">
            <a:extLst>
              <a:ext uri="{FF2B5EF4-FFF2-40B4-BE49-F238E27FC236}">
                <a16:creationId xmlns:a16="http://schemas.microsoft.com/office/drawing/2014/main" id="{494D00E2-F53D-FA47-E9BB-EF3F1A068CF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33091" y="2153748"/>
            <a:ext cx="740321" cy="654026"/>
          </a:xfrm>
          <a:prstGeom prst="rect">
            <a:avLst/>
          </a:prstGeom>
        </p:spPr>
      </p:pic>
    </p:spTree>
    <p:extLst>
      <p:ext uri="{BB962C8B-B14F-4D97-AF65-F5344CB8AC3E}">
        <p14:creationId xmlns:p14="http://schemas.microsoft.com/office/powerpoint/2010/main" val="2615407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P spid="10" grpId="0"/>
      <p:bldP spid="12" grpId="0"/>
      <p:bldP spid="16" grpId="0" animBg="1"/>
      <p:bldP spid="17" grpId="0"/>
      <p:bldP spid="13" grpId="0" animBg="1"/>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0064" y="1566390"/>
            <a:ext cx="3958456" cy="1569660"/>
          </a:xfrm>
          <a:prstGeom prst="rect">
            <a:avLst/>
          </a:prstGeom>
        </p:spPr>
        <p:txBody>
          <a:bodyPr wrap="none">
            <a:spAutoFit/>
          </a:bodyPr>
          <a:lstStyle/>
          <a:p>
            <a:pPr algn="ctr"/>
            <a:r>
              <a:rPr lang="fr-FR" sz="1600" b="1" dirty="0">
                <a:ea typeface="Arial Unicode MS" panose="020B0604020202020204" pitchFamily="34" charset="-128"/>
              </a:rPr>
              <a:t>SUPPRESSION DE LA CO-INTERVENTION </a:t>
            </a:r>
          </a:p>
          <a:p>
            <a:pPr algn="ctr"/>
            <a:r>
              <a:rPr lang="fr-FR" sz="1600" b="1" dirty="0">
                <a:ea typeface="Arial Unicode MS" panose="020B0604020202020204" pitchFamily="34" charset="-128"/>
              </a:rPr>
              <a:t>et/ ou atelier de philosophie et/ ou</a:t>
            </a:r>
          </a:p>
          <a:p>
            <a:pPr algn="ctr"/>
            <a:r>
              <a:rPr lang="fr-FR" sz="1600" b="1" dirty="0">
                <a:ea typeface="Arial Unicode MS" panose="020B0604020202020204" pitchFamily="34" charset="-128"/>
              </a:rPr>
              <a:t>insertion professionnelle-poursuite d'études</a:t>
            </a:r>
            <a:endParaRPr lang="fr-FR" sz="1600" b="1" baseline="30000" dirty="0">
              <a:ea typeface="Arial Unicode MS" panose="020B0604020202020204" pitchFamily="34" charset="-128"/>
            </a:endParaRPr>
          </a:p>
          <a:p>
            <a:r>
              <a:rPr lang="fr-FR" sz="1600" dirty="0"/>
              <a:t>EG </a:t>
            </a:r>
            <a:r>
              <a:rPr lang="fr-FR" sz="1600" b="1" dirty="0">
                <a:solidFill>
                  <a:srgbClr val="FF0000"/>
                </a:solidFill>
              </a:rPr>
              <a:t>– 26 h </a:t>
            </a:r>
          </a:p>
          <a:p>
            <a:r>
              <a:rPr lang="fr-FR" sz="1600" dirty="0"/>
              <a:t>EP </a:t>
            </a:r>
            <a:r>
              <a:rPr lang="fr-FR" sz="1600" b="1" dirty="0">
                <a:solidFill>
                  <a:srgbClr val="FF0000"/>
                </a:solidFill>
              </a:rPr>
              <a:t>– 26 h</a:t>
            </a:r>
          </a:p>
          <a:p>
            <a:r>
              <a:rPr lang="fr-FR" sz="1600" dirty="0"/>
              <a:t>Total = </a:t>
            </a:r>
            <a:r>
              <a:rPr lang="fr-FR" sz="1600" b="1" dirty="0">
                <a:solidFill>
                  <a:srgbClr val="FF0000"/>
                </a:solidFill>
              </a:rPr>
              <a:t>- 52 h </a:t>
            </a:r>
            <a:r>
              <a:rPr lang="fr-FR" sz="1600" dirty="0"/>
              <a:t>profs</a:t>
            </a:r>
          </a:p>
        </p:txBody>
      </p:sp>
      <p:sp>
        <p:nvSpPr>
          <p:cNvPr id="5" name="Rectangle 4"/>
          <p:cNvSpPr/>
          <p:nvPr/>
        </p:nvSpPr>
        <p:spPr>
          <a:xfrm>
            <a:off x="2381283" y="485407"/>
            <a:ext cx="6608093" cy="1126462"/>
          </a:xfrm>
          <a:prstGeom prst="rect">
            <a:avLst/>
          </a:prstGeom>
        </p:spPr>
        <p:txBody>
          <a:bodyPr wrap="square">
            <a:spAutoFit/>
          </a:bodyPr>
          <a:lstStyle/>
          <a:p>
            <a:pPr algn="ctr">
              <a:lnSpc>
                <a:spcPct val="105000"/>
              </a:lnSpc>
              <a:spcAft>
                <a:spcPts val="0"/>
              </a:spcAft>
            </a:pPr>
            <a:r>
              <a:rPr lang="fr-FR" sz="1600" b="1" i="1" kern="150" dirty="0">
                <a:ea typeface="Arial Unicode MS" panose="020B0604020202020204" pitchFamily="34" charset="-128"/>
                <a:hlinkClick r:id="rId3" action="ppaction://hlinkfile"/>
              </a:rPr>
              <a:t>GRILLE HORAIRE</a:t>
            </a:r>
            <a:r>
              <a:rPr lang="fr-FR" sz="1600" b="1" i="1" kern="150" dirty="0">
                <a:ea typeface="Arial Unicode MS" panose="020B0604020202020204" pitchFamily="34" charset="-128"/>
              </a:rPr>
              <a:t> POUR LA TERMINALE (Passage de 26 à 22 s de cours)</a:t>
            </a:r>
          </a:p>
          <a:p>
            <a:pPr algn="ctr">
              <a:lnSpc>
                <a:spcPct val="105000"/>
              </a:lnSpc>
              <a:spcAft>
                <a:spcPts val="0"/>
              </a:spcAft>
            </a:pPr>
            <a:r>
              <a:rPr lang="fr-FR" sz="1600" b="1" i="1" kern="150" dirty="0">
                <a:solidFill>
                  <a:srgbClr val="FF0000"/>
                </a:solidFill>
                <a:ea typeface="Arial Unicode MS" panose="020B0604020202020204" pitchFamily="34" charset="-128"/>
              </a:rPr>
              <a:t>AV : 30hX26s = 780h ÉLÈVE</a:t>
            </a:r>
          </a:p>
          <a:p>
            <a:pPr algn="ctr">
              <a:lnSpc>
                <a:spcPct val="105000"/>
              </a:lnSpc>
              <a:spcAft>
                <a:spcPts val="0"/>
              </a:spcAft>
            </a:pPr>
            <a:r>
              <a:rPr lang="fr-FR" sz="1600" b="1" i="1" kern="150" dirty="0">
                <a:solidFill>
                  <a:srgbClr val="FF0000"/>
                </a:solidFill>
                <a:ea typeface="Arial Unicode MS" panose="020B0604020202020204" pitchFamily="34" charset="-128"/>
              </a:rPr>
              <a:t>APRÈS : 31,5hX22s = 693h ÉLÈVES JUSQU’EN MAI</a:t>
            </a:r>
          </a:p>
          <a:p>
            <a:pPr lvl="0" algn="ctr">
              <a:lnSpc>
                <a:spcPct val="105000"/>
              </a:lnSpc>
              <a:spcAft>
                <a:spcPts val="0"/>
              </a:spcAft>
            </a:pPr>
            <a:r>
              <a:rPr lang="fr-FR" sz="1600" b="1" i="1" kern="150" dirty="0">
                <a:solidFill>
                  <a:srgbClr val="FF0000"/>
                </a:solidFill>
                <a:ea typeface="Arial Unicode MS" panose="020B0604020202020204" pitchFamily="34" charset="-128"/>
              </a:rPr>
              <a:t>- 87h</a:t>
            </a:r>
            <a:endParaRPr lang="fr-FR" sz="1600" i="1" kern="150" dirty="0">
              <a:effectLst/>
              <a:ea typeface="OpenSymbol"/>
              <a:cs typeface="OpenSymbol"/>
            </a:endParaRPr>
          </a:p>
        </p:txBody>
      </p:sp>
      <p:sp>
        <p:nvSpPr>
          <p:cNvPr id="6" name="Rectangle 5"/>
          <p:cNvSpPr/>
          <p:nvPr/>
        </p:nvSpPr>
        <p:spPr>
          <a:xfrm>
            <a:off x="1516516" y="157593"/>
            <a:ext cx="8016195" cy="400110"/>
          </a:xfrm>
          <a:prstGeom prst="rect">
            <a:avLst/>
          </a:prstGeom>
        </p:spPr>
        <p:txBody>
          <a:bodyPr wrap="square">
            <a:spAutoFit/>
          </a:bodyPr>
          <a:lstStyle/>
          <a:p>
            <a:pPr algn="ctr"/>
            <a:r>
              <a:rPr lang="fr-FR" sz="2000" b="1" dirty="0">
                <a:ea typeface="Arial Unicode MS" panose="020B0604020202020204" pitchFamily="34" charset="-128"/>
              </a:rPr>
              <a:t>PERTE DÉTAILLÉE DES 4 SEMAINES</a:t>
            </a:r>
          </a:p>
        </p:txBody>
      </p:sp>
      <p:sp>
        <p:nvSpPr>
          <p:cNvPr id="7" name="Rectangle 6"/>
          <p:cNvSpPr/>
          <p:nvPr/>
        </p:nvSpPr>
        <p:spPr>
          <a:xfrm>
            <a:off x="318753" y="3348970"/>
            <a:ext cx="3915389" cy="830997"/>
          </a:xfrm>
          <a:prstGeom prst="rect">
            <a:avLst/>
          </a:prstGeom>
        </p:spPr>
        <p:txBody>
          <a:bodyPr wrap="square">
            <a:spAutoFit/>
          </a:bodyPr>
          <a:lstStyle/>
          <a:p>
            <a:pPr algn="ctr"/>
            <a:r>
              <a:rPr lang="fr-FR" sz="1600" b="1" dirty="0"/>
              <a:t>RÉALISATION D'UN </a:t>
            </a:r>
            <a:r>
              <a:rPr lang="fr-FR" sz="1600" b="1" strike="sngStrike" dirty="0"/>
              <a:t>CHEF D’ŒUVRE </a:t>
            </a:r>
            <a:r>
              <a:rPr lang="fr-FR" sz="1600" b="1" dirty="0"/>
              <a:t>PROJET</a:t>
            </a:r>
          </a:p>
          <a:p>
            <a:r>
              <a:rPr lang="fr-FR" sz="1600" dirty="0"/>
              <a:t>Passage de 52h à 22h (1h/s) = </a:t>
            </a:r>
            <a:r>
              <a:rPr lang="fr-FR" sz="1600" b="1" dirty="0">
                <a:solidFill>
                  <a:srgbClr val="FF0000"/>
                </a:solidFill>
              </a:rPr>
              <a:t>- 30 h</a:t>
            </a:r>
          </a:p>
          <a:p>
            <a:r>
              <a:rPr lang="fr-FR" sz="1600" dirty="0"/>
              <a:t>Plus de cadre interdisciplinaire</a:t>
            </a:r>
          </a:p>
        </p:txBody>
      </p:sp>
      <p:sp>
        <p:nvSpPr>
          <p:cNvPr id="8" name="Rectangle 7"/>
          <p:cNvSpPr/>
          <p:nvPr/>
        </p:nvSpPr>
        <p:spPr>
          <a:xfrm>
            <a:off x="318753" y="4216728"/>
            <a:ext cx="3524153" cy="584775"/>
          </a:xfrm>
          <a:prstGeom prst="rect">
            <a:avLst/>
          </a:prstGeom>
        </p:spPr>
        <p:txBody>
          <a:bodyPr wrap="square">
            <a:spAutoFit/>
          </a:bodyPr>
          <a:lstStyle/>
          <a:p>
            <a:pPr algn="ctr"/>
            <a:r>
              <a:rPr lang="fr-FR" sz="1600" b="1" dirty="0"/>
              <a:t>AP : SOUTIEN AU PARCOURS</a:t>
            </a:r>
          </a:p>
          <a:p>
            <a:r>
              <a:rPr lang="fr-FR" sz="1600" dirty="0"/>
              <a:t>Passage de 91 h à 33 h (1,5h/s) = </a:t>
            </a:r>
            <a:r>
              <a:rPr lang="fr-FR" sz="1600" b="1" dirty="0">
                <a:solidFill>
                  <a:srgbClr val="FF0000"/>
                </a:solidFill>
              </a:rPr>
              <a:t>- 58 h</a:t>
            </a:r>
          </a:p>
        </p:txBody>
      </p:sp>
      <p:sp>
        <p:nvSpPr>
          <p:cNvPr id="9" name="Rectangle 8"/>
          <p:cNvSpPr/>
          <p:nvPr/>
        </p:nvSpPr>
        <p:spPr>
          <a:xfrm>
            <a:off x="263524" y="4918630"/>
            <a:ext cx="4235518" cy="1323439"/>
          </a:xfrm>
          <a:prstGeom prst="rect">
            <a:avLst/>
          </a:prstGeom>
        </p:spPr>
        <p:txBody>
          <a:bodyPr wrap="none">
            <a:spAutoFit/>
          </a:bodyPr>
          <a:lstStyle/>
          <a:p>
            <a:r>
              <a:rPr lang="fr-FR" sz="1600" b="1" dirty="0"/>
              <a:t>L’ENSEIGNEMENT PROFESSIONNEL DÉSHABILLÉ</a:t>
            </a:r>
            <a:r>
              <a:rPr lang="fr-FR" sz="1600" dirty="0"/>
              <a:t> </a:t>
            </a:r>
          </a:p>
          <a:p>
            <a:r>
              <a:rPr lang="fr-FR" sz="1600" dirty="0"/>
              <a:t>Passage de 390 h à 319 h = </a:t>
            </a:r>
            <a:r>
              <a:rPr lang="fr-FR" sz="1600" b="1" dirty="0">
                <a:solidFill>
                  <a:srgbClr val="FF0000"/>
                </a:solidFill>
              </a:rPr>
              <a:t>- 71 h</a:t>
            </a:r>
          </a:p>
          <a:p>
            <a:pPr marL="285750" indent="-285750">
              <a:buFontTx/>
              <a:buChar char="-"/>
            </a:pPr>
            <a:r>
              <a:rPr lang="fr-FR" sz="1600" dirty="0"/>
              <a:t>29 h disciplinaires</a:t>
            </a:r>
          </a:p>
          <a:p>
            <a:pPr marL="285750" indent="-285750">
              <a:buFontTx/>
              <a:buChar char="-"/>
            </a:pPr>
            <a:r>
              <a:rPr lang="fr-FR" sz="1600" dirty="0"/>
              <a:t>26 h </a:t>
            </a:r>
            <a:r>
              <a:rPr lang="fr-FR" sz="1600" dirty="0" err="1"/>
              <a:t>co</a:t>
            </a:r>
            <a:r>
              <a:rPr lang="fr-FR" sz="1600" dirty="0"/>
              <a:t>-intervention</a:t>
            </a:r>
          </a:p>
          <a:p>
            <a:pPr marL="285750" indent="-285750">
              <a:buFontTx/>
              <a:buChar char="-"/>
            </a:pPr>
            <a:r>
              <a:rPr lang="fr-FR" sz="1600" dirty="0"/>
              <a:t>16 h chef-d'œuvre</a:t>
            </a:r>
          </a:p>
        </p:txBody>
      </p:sp>
      <p:sp>
        <p:nvSpPr>
          <p:cNvPr id="10" name="Rectangle 9"/>
          <p:cNvSpPr/>
          <p:nvPr/>
        </p:nvSpPr>
        <p:spPr>
          <a:xfrm>
            <a:off x="6659578" y="1566390"/>
            <a:ext cx="3371885" cy="4770537"/>
          </a:xfrm>
          <a:prstGeom prst="rect">
            <a:avLst/>
          </a:prstGeom>
        </p:spPr>
        <p:txBody>
          <a:bodyPr wrap="none">
            <a:spAutoFit/>
          </a:bodyPr>
          <a:lstStyle/>
          <a:p>
            <a:pPr algn="ctr"/>
            <a:r>
              <a:rPr lang="fr-FR" sz="1600" b="1" dirty="0"/>
              <a:t>LES AUTRES DISCIPLINES </a:t>
            </a:r>
          </a:p>
          <a:p>
            <a:endParaRPr lang="fr-FR" sz="1600" b="1" dirty="0"/>
          </a:p>
          <a:p>
            <a:r>
              <a:rPr lang="fr-FR" sz="1600" b="1" dirty="0"/>
              <a:t>Prévention-santé-environnement</a:t>
            </a:r>
            <a:r>
              <a:rPr lang="fr-FR" sz="1600" dirty="0"/>
              <a:t> </a:t>
            </a:r>
          </a:p>
          <a:p>
            <a:r>
              <a:rPr lang="fr-FR" sz="1600" dirty="0"/>
              <a:t>Passage de 26h à 33h (1,5h/s) = </a:t>
            </a:r>
            <a:r>
              <a:rPr lang="fr-FR" sz="1600" b="1" dirty="0">
                <a:solidFill>
                  <a:schemeClr val="accent5"/>
                </a:solidFill>
              </a:rPr>
              <a:t>+7h</a:t>
            </a:r>
          </a:p>
          <a:p>
            <a:r>
              <a:rPr lang="fr-FR" sz="1600" b="1" dirty="0"/>
              <a:t>Economie-gestion ou économie-droit</a:t>
            </a:r>
          </a:p>
          <a:p>
            <a:r>
              <a:rPr lang="fr-FR" sz="1600" dirty="0"/>
              <a:t>Passage de 26h à 33h (1,5h/s) = </a:t>
            </a:r>
            <a:r>
              <a:rPr lang="fr-FR" sz="1600" b="1" dirty="0">
                <a:solidFill>
                  <a:schemeClr val="accent5"/>
                </a:solidFill>
              </a:rPr>
              <a:t>+7h</a:t>
            </a:r>
          </a:p>
          <a:p>
            <a:r>
              <a:rPr lang="fr-FR" sz="1600" b="1" dirty="0"/>
              <a:t>Français, histoire-géographie et EMC</a:t>
            </a:r>
          </a:p>
          <a:p>
            <a:r>
              <a:rPr lang="fr-FR" sz="1600" dirty="0"/>
              <a:t>Passage de 78h à 99h (4,5 h/s) = </a:t>
            </a:r>
            <a:r>
              <a:rPr lang="fr-FR" sz="1600" b="1" dirty="0">
                <a:solidFill>
                  <a:schemeClr val="accent5"/>
                </a:solidFill>
              </a:rPr>
              <a:t>+ 21h</a:t>
            </a:r>
          </a:p>
          <a:p>
            <a:r>
              <a:rPr lang="fr-FR" sz="1600" b="1" dirty="0"/>
              <a:t>Mathématiques</a:t>
            </a:r>
            <a:r>
              <a:rPr lang="fr-FR" sz="1600" dirty="0"/>
              <a:t> </a:t>
            </a:r>
          </a:p>
          <a:p>
            <a:r>
              <a:rPr lang="fr-FR" sz="1600" dirty="0"/>
              <a:t>Passage de 39h à 55h (2,5h/s) = </a:t>
            </a:r>
            <a:r>
              <a:rPr lang="fr-FR" sz="1600" b="1" dirty="0">
                <a:solidFill>
                  <a:schemeClr val="accent5"/>
                </a:solidFill>
              </a:rPr>
              <a:t>+ 16h</a:t>
            </a:r>
          </a:p>
          <a:p>
            <a:r>
              <a:rPr lang="fr-FR" sz="1600" b="1" dirty="0"/>
              <a:t>Langue vivante A  </a:t>
            </a:r>
          </a:p>
          <a:p>
            <a:r>
              <a:rPr lang="fr-FR" sz="1600" dirty="0"/>
              <a:t>Passage de 52h à 55h (2,5h/s) = </a:t>
            </a:r>
            <a:r>
              <a:rPr lang="fr-FR" sz="1600" b="1" dirty="0">
                <a:solidFill>
                  <a:schemeClr val="accent5"/>
                </a:solidFill>
              </a:rPr>
              <a:t>+ 3h</a:t>
            </a:r>
          </a:p>
          <a:p>
            <a:r>
              <a:rPr lang="fr-FR" sz="1600" b="1" dirty="0"/>
              <a:t>Physique-chimie ou langue vivante B </a:t>
            </a:r>
          </a:p>
          <a:p>
            <a:r>
              <a:rPr lang="fr-FR" sz="1600" dirty="0"/>
              <a:t>Passage de 39h à 33h (1,5h/s) = </a:t>
            </a:r>
            <a:r>
              <a:rPr lang="fr-FR" sz="1600" b="1" dirty="0">
                <a:solidFill>
                  <a:srgbClr val="FF0000"/>
                </a:solidFill>
              </a:rPr>
              <a:t>- 6h</a:t>
            </a:r>
          </a:p>
          <a:p>
            <a:r>
              <a:rPr lang="fr-FR" sz="1600" b="1" dirty="0"/>
              <a:t>Arts appliqués et culture artistique </a:t>
            </a:r>
          </a:p>
          <a:p>
            <a:r>
              <a:rPr lang="fr-FR" sz="1600" dirty="0"/>
              <a:t>Passage de 26h à 33h (1,5h/s) = </a:t>
            </a:r>
            <a:r>
              <a:rPr lang="fr-FR" sz="1600" b="1" dirty="0">
                <a:solidFill>
                  <a:schemeClr val="accent5"/>
                </a:solidFill>
              </a:rPr>
              <a:t>+ 7h</a:t>
            </a:r>
          </a:p>
          <a:p>
            <a:r>
              <a:rPr lang="fr-FR" sz="1600" b="1" dirty="0"/>
              <a:t>Education physique et sportive </a:t>
            </a:r>
          </a:p>
          <a:p>
            <a:r>
              <a:rPr lang="fr-FR" sz="1600" dirty="0"/>
              <a:t>Passage de 65h à 66h (3h/s) = </a:t>
            </a:r>
            <a:r>
              <a:rPr lang="fr-FR" sz="1600" b="1" dirty="0">
                <a:solidFill>
                  <a:schemeClr val="accent5"/>
                </a:solidFill>
              </a:rPr>
              <a:t>+ 1h</a:t>
            </a:r>
          </a:p>
          <a:p>
            <a:endParaRPr lang="fr-FR" sz="1600" dirty="0"/>
          </a:p>
        </p:txBody>
      </p:sp>
      <p:sp>
        <p:nvSpPr>
          <p:cNvPr id="11" name="AutoShape 2">
            <a:extLst>
              <a:ext uri="{FF2B5EF4-FFF2-40B4-BE49-F238E27FC236}">
                <a16:creationId xmlns:a16="http://schemas.microsoft.com/office/drawing/2014/main" id="{1B7DAA18-0519-1618-B23C-8D8948972F72}"/>
              </a:ext>
            </a:extLst>
          </p:cNvPr>
          <p:cNvSpPr/>
          <p:nvPr/>
        </p:nvSpPr>
        <p:spPr>
          <a:xfrm>
            <a:off x="4" y="6127844"/>
            <a:ext cx="12191996" cy="730155"/>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algn="ctr"/>
            <a:endParaRPr lang="fr-FR" b="1" dirty="0"/>
          </a:p>
        </p:txBody>
      </p:sp>
      <p:sp>
        <p:nvSpPr>
          <p:cNvPr id="12" name="ZoneTexte 11"/>
          <p:cNvSpPr txBox="1"/>
          <p:nvPr/>
        </p:nvSpPr>
        <p:spPr>
          <a:xfrm flipH="1">
            <a:off x="3152910" y="6259295"/>
            <a:ext cx="5836466" cy="646331"/>
          </a:xfrm>
          <a:prstGeom prst="rect">
            <a:avLst/>
          </a:prstGeom>
          <a:noFill/>
        </p:spPr>
        <p:txBody>
          <a:bodyPr wrap="square" rtlCol="0">
            <a:spAutoFit/>
          </a:bodyPr>
          <a:lstStyle/>
          <a:p>
            <a:pPr algn="ctr"/>
            <a:r>
              <a:rPr lang="fr-FR" b="1" dirty="0">
                <a:solidFill>
                  <a:schemeClr val="bg1"/>
                </a:solidFill>
              </a:rPr>
              <a:t>LES DISPOSITIFS DE LA TVP SONT SUPPRIMÉS OU ALLÉGÉS </a:t>
            </a:r>
          </a:p>
          <a:p>
            <a:pPr algn="ctr"/>
            <a:r>
              <a:rPr lang="fr-FR" b="1" dirty="0">
                <a:solidFill>
                  <a:schemeClr val="bg1"/>
                </a:solidFill>
              </a:rPr>
              <a:t>MAIS LES HEURES NE SONT PAS RENDUES EN TOTALITÉ</a:t>
            </a:r>
          </a:p>
        </p:txBody>
      </p:sp>
    </p:spTree>
    <p:extLst>
      <p:ext uri="{BB962C8B-B14F-4D97-AF65-F5344CB8AC3E}">
        <p14:creationId xmlns:p14="http://schemas.microsoft.com/office/powerpoint/2010/main" val="3592914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P spid="10"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a:extLst>
              <a:ext uri="{FF2B5EF4-FFF2-40B4-BE49-F238E27FC236}">
                <a16:creationId xmlns:a16="http://schemas.microsoft.com/office/drawing/2014/main" id="{E6EEAE34-F0C2-1347-53B6-CAB4751345DA}"/>
              </a:ext>
            </a:extLst>
          </p:cNvPr>
          <p:cNvSpPr/>
          <p:nvPr/>
        </p:nvSpPr>
        <p:spPr>
          <a:xfrm>
            <a:off x="4" y="5322627"/>
            <a:ext cx="12191996" cy="1535374"/>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9" name="Rectangle 8"/>
          <p:cNvSpPr/>
          <p:nvPr/>
        </p:nvSpPr>
        <p:spPr>
          <a:xfrm>
            <a:off x="215452" y="5645107"/>
            <a:ext cx="11976548" cy="1200329"/>
          </a:xfrm>
          <a:prstGeom prst="rect">
            <a:avLst/>
          </a:prstGeom>
        </p:spPr>
        <p:txBody>
          <a:bodyPr wrap="square">
            <a:spAutoFit/>
          </a:bodyPr>
          <a:lstStyle/>
          <a:p>
            <a:r>
              <a:rPr lang="fr-FR" b="1" dirty="0">
                <a:solidFill>
                  <a:schemeClr val="bg1"/>
                </a:solidFill>
              </a:rPr>
              <a:t>ARRÊT DES COURS EN MAI. PAS D’AMÉNAGEMENT DES PROGRAMMES. RISQUE D’ANNUALISATION.  </a:t>
            </a:r>
          </a:p>
          <a:p>
            <a:r>
              <a:rPr lang="fr-FR" b="1" dirty="0">
                <a:solidFill>
                  <a:schemeClr val="bg1"/>
                </a:solidFill>
              </a:rPr>
              <a:t>MÉCONNAISSANCE  DU RYTHME D’APPRENTISSAGE DES ÉLÈVES.</a:t>
            </a:r>
          </a:p>
          <a:p>
            <a:r>
              <a:rPr lang="fr-FR" b="1" dirty="0">
                <a:solidFill>
                  <a:schemeClr val="bg1"/>
                </a:solidFill>
              </a:rPr>
              <a:t>GRATIFICATION DES PFMP : TRI DES ELEVES</a:t>
            </a:r>
          </a:p>
          <a:p>
            <a:r>
              <a:rPr lang="fr-FR" b="1" dirty="0">
                <a:solidFill>
                  <a:schemeClr val="bg1"/>
                </a:solidFill>
              </a:rPr>
              <a:t>IMPROBABLE RETOUR DES « POURSUITES D’ÉTUDES » EN JUIN (MODÈLE DU BAC GÉNÉRAL).</a:t>
            </a:r>
          </a:p>
        </p:txBody>
      </p:sp>
      <p:sp>
        <p:nvSpPr>
          <p:cNvPr id="12" name="Rectangle 11"/>
          <p:cNvSpPr/>
          <p:nvPr/>
        </p:nvSpPr>
        <p:spPr>
          <a:xfrm>
            <a:off x="2087903" y="89572"/>
            <a:ext cx="8016195" cy="707886"/>
          </a:xfrm>
          <a:prstGeom prst="rect">
            <a:avLst/>
          </a:prstGeom>
        </p:spPr>
        <p:txBody>
          <a:bodyPr wrap="square">
            <a:spAutoFit/>
          </a:bodyPr>
          <a:lstStyle/>
          <a:p>
            <a:pPr algn="ctr"/>
            <a:r>
              <a:rPr lang="fr-FR" sz="2000" b="1" dirty="0">
                <a:ea typeface="Arial Unicode MS" panose="020B0604020202020204" pitchFamily="34" charset="-128"/>
              </a:rPr>
              <a:t>LA DÉSORGANISATION DE L’ANNÉE DE TERMINALE À LA RENTRÉE 2024 UNE MESURE HORS-SOL</a:t>
            </a:r>
          </a:p>
        </p:txBody>
      </p:sp>
      <p:sp>
        <p:nvSpPr>
          <p:cNvPr id="4" name="Rectangle 3"/>
          <p:cNvSpPr/>
          <p:nvPr/>
        </p:nvSpPr>
        <p:spPr>
          <a:xfrm>
            <a:off x="341194" y="775022"/>
            <a:ext cx="4914432" cy="369332"/>
          </a:xfrm>
          <a:prstGeom prst="rect">
            <a:avLst/>
          </a:prstGeom>
        </p:spPr>
        <p:txBody>
          <a:bodyPr wrap="square">
            <a:spAutoFit/>
          </a:bodyPr>
          <a:lstStyle/>
          <a:p>
            <a:r>
              <a:rPr lang="fr-FR" b="1" dirty="0">
                <a:ea typeface="Arial Unicode MS" panose="020B0604020202020204" pitchFamily="34" charset="-128"/>
              </a:rPr>
              <a:t>UN CALENDRIER DÉMENTIEL :</a:t>
            </a:r>
            <a:endParaRPr lang="fr-FR" dirty="0"/>
          </a:p>
        </p:txBody>
      </p:sp>
      <p:graphicFrame>
        <p:nvGraphicFramePr>
          <p:cNvPr id="5" name="Tableau 4"/>
          <p:cNvGraphicFramePr>
            <a:graphicFrameLocks noGrp="1"/>
          </p:cNvGraphicFramePr>
          <p:nvPr/>
        </p:nvGraphicFramePr>
        <p:xfrm>
          <a:off x="418289" y="1144354"/>
          <a:ext cx="9459136" cy="2364156"/>
        </p:xfrm>
        <a:graphic>
          <a:graphicData uri="http://schemas.openxmlformats.org/drawingml/2006/table">
            <a:tbl>
              <a:tblPr/>
              <a:tblGrid>
                <a:gridCol w="2107947">
                  <a:extLst>
                    <a:ext uri="{9D8B030D-6E8A-4147-A177-3AD203B41FA5}">
                      <a16:colId xmlns:a16="http://schemas.microsoft.com/office/drawing/2014/main" val="20000"/>
                    </a:ext>
                  </a:extLst>
                </a:gridCol>
                <a:gridCol w="1203792">
                  <a:extLst>
                    <a:ext uri="{9D8B030D-6E8A-4147-A177-3AD203B41FA5}">
                      <a16:colId xmlns:a16="http://schemas.microsoft.com/office/drawing/2014/main" val="20001"/>
                    </a:ext>
                  </a:extLst>
                </a:gridCol>
                <a:gridCol w="4617267">
                  <a:extLst>
                    <a:ext uri="{9D8B030D-6E8A-4147-A177-3AD203B41FA5}">
                      <a16:colId xmlns:a16="http://schemas.microsoft.com/office/drawing/2014/main" val="20002"/>
                    </a:ext>
                  </a:extLst>
                </a:gridCol>
                <a:gridCol w="1530130">
                  <a:extLst>
                    <a:ext uri="{9D8B030D-6E8A-4147-A177-3AD203B41FA5}">
                      <a16:colId xmlns:a16="http://schemas.microsoft.com/office/drawing/2014/main" val="20004"/>
                    </a:ext>
                  </a:extLst>
                </a:gridCol>
              </a:tblGrid>
              <a:tr h="840918">
                <a:tc>
                  <a:txBody>
                    <a:bodyPr/>
                    <a:lstStyle/>
                    <a:p>
                      <a:pPr marR="0" indent="0" algn="ctr" rtl="0">
                        <a:lnSpc>
                          <a:spcPct val="119000"/>
                        </a:lnSpc>
                        <a:spcBef>
                          <a:spcPts val="0"/>
                        </a:spcBef>
                        <a:spcAft>
                          <a:spcPts val="0"/>
                        </a:spcAft>
                      </a:pPr>
                      <a:r>
                        <a:rPr lang="fr-FR" sz="1400" b="1" kern="1400" dirty="0">
                          <a:ln>
                            <a:noFill/>
                          </a:ln>
                          <a:solidFill>
                            <a:srgbClr val="000000"/>
                          </a:solidFill>
                          <a:effectLst/>
                          <a:latin typeface="Calibri" panose="020F0502020204030204" pitchFamily="34" charset="0"/>
                        </a:rPr>
                        <a:t>Septembre/Mai</a:t>
                      </a:r>
                      <a:endParaRPr lang="fr-FR" sz="1400" kern="1400" dirty="0">
                        <a:ln>
                          <a:noFill/>
                        </a:ln>
                        <a:solidFill>
                          <a:srgbClr val="000000"/>
                        </a:solidFill>
                        <a:effectLst/>
                        <a:latin typeface="Calibri" panose="020F0502020204030204" pitchFamily="34" charset="0"/>
                      </a:endParaRPr>
                    </a:p>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(22s de cours et 6s  de PFMP)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R="0" indent="0" algn="ctr" rtl="0">
                        <a:lnSpc>
                          <a:spcPct val="119000"/>
                        </a:lnSpc>
                        <a:spcBef>
                          <a:spcPts val="0"/>
                        </a:spcBef>
                        <a:spcAft>
                          <a:spcPts val="0"/>
                        </a:spcAft>
                      </a:pPr>
                      <a:r>
                        <a:rPr lang="fr-FR" sz="1400" b="1" kern="1400" dirty="0">
                          <a:ln>
                            <a:noFill/>
                          </a:ln>
                          <a:solidFill>
                            <a:srgbClr val="000000"/>
                          </a:solidFill>
                          <a:effectLst/>
                          <a:latin typeface="Calibri" panose="020F0502020204030204" pitchFamily="34" charset="0"/>
                        </a:rPr>
                        <a:t>Mi-Mai </a:t>
                      </a:r>
                      <a:r>
                        <a:rPr lang="fr-FR" sz="1400" kern="1400" dirty="0">
                          <a:ln>
                            <a:noFill/>
                          </a:ln>
                          <a:solidFill>
                            <a:srgbClr val="000000"/>
                          </a:solidFill>
                          <a:effectLst/>
                          <a:latin typeface="Calibri" panose="020F0502020204030204" pitchFamily="34" charset="0"/>
                        </a:rPr>
                        <a:t> (1s</a:t>
                      </a:r>
                      <a:r>
                        <a:rPr lang="fr-FR" sz="1400" kern="1400" baseline="0" dirty="0">
                          <a:ln>
                            <a:noFill/>
                          </a:ln>
                          <a:solidFill>
                            <a:srgbClr val="000000"/>
                          </a:solidFill>
                          <a:effectLst/>
                          <a:latin typeface="Calibri" panose="020F0502020204030204" pitchFamily="34" charset="0"/>
                        </a:rPr>
                        <a:t>)</a:t>
                      </a:r>
                      <a:endParaRPr lang="fr-FR" sz="1400" kern="1400" dirty="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R="0" indent="0" algn="ctr" rtl="0">
                        <a:lnSpc>
                          <a:spcPct val="119000"/>
                        </a:lnSpc>
                        <a:spcBef>
                          <a:spcPts val="0"/>
                        </a:spcBef>
                        <a:spcAft>
                          <a:spcPts val="0"/>
                        </a:spcAft>
                      </a:pPr>
                      <a:r>
                        <a:rPr lang="fr-FR" sz="1400" b="1" kern="1400" dirty="0">
                          <a:ln>
                            <a:noFill/>
                          </a:ln>
                          <a:solidFill>
                            <a:srgbClr val="000000"/>
                          </a:solidFill>
                          <a:effectLst/>
                          <a:latin typeface="Calibri" panose="020F0502020204030204" pitchFamily="34" charset="0"/>
                        </a:rPr>
                        <a:t>Mai/juin </a:t>
                      </a:r>
                      <a:r>
                        <a:rPr lang="fr-FR" sz="1400" b="0" kern="1400" dirty="0">
                          <a:ln>
                            <a:noFill/>
                          </a:ln>
                          <a:solidFill>
                            <a:srgbClr val="000000"/>
                          </a:solidFill>
                          <a:effectLst/>
                          <a:latin typeface="Calibri" panose="020F0502020204030204" pitchFamily="34" charset="0"/>
                        </a:rPr>
                        <a:t>(6s)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R="0" indent="0" algn="ctr" rtl="0">
                        <a:lnSpc>
                          <a:spcPct val="119000"/>
                        </a:lnSpc>
                        <a:spcBef>
                          <a:spcPts val="0"/>
                        </a:spcBef>
                        <a:spcAft>
                          <a:spcPts val="0"/>
                        </a:spcAft>
                      </a:pPr>
                      <a:r>
                        <a:rPr lang="fr-FR" sz="1400" b="1" kern="1400">
                          <a:ln>
                            <a:noFill/>
                          </a:ln>
                          <a:solidFill>
                            <a:srgbClr val="000000"/>
                          </a:solidFill>
                          <a:effectLst/>
                          <a:latin typeface="Calibri" panose="020F0502020204030204" pitchFamily="34" charset="0"/>
                        </a:rPr>
                        <a:t>Juillet</a:t>
                      </a:r>
                      <a:endParaRPr lang="fr-FR" sz="14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10000"/>
                  </a:ext>
                </a:extLst>
              </a:tr>
              <a:tr h="1401530">
                <a:tc>
                  <a:txBody>
                    <a:bodyPr/>
                    <a:lstStyle/>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Tronc commun</a:t>
                      </a:r>
                    </a:p>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Passage des CCF</a:t>
                      </a:r>
                    </a:p>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Calendrier 6 s de PFMP (autonomie des  équipes pédagogiques)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fr-FR" sz="1400" kern="1400" baseline="0" dirty="0">
                          <a:ln>
                            <a:noFill/>
                          </a:ln>
                          <a:solidFill>
                            <a:srgbClr val="000000"/>
                          </a:solidFill>
                          <a:effectLst/>
                          <a:latin typeface="Calibri" panose="020F0502020204030204" pitchFamily="34" charset="0"/>
                        </a:rPr>
                        <a:t>Examen</a:t>
                      </a:r>
                    </a:p>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Epreuves </a:t>
                      </a:r>
                    </a:p>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Ponctuelles…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fr-FR" sz="1400" b="1" kern="1400" dirty="0">
                          <a:ln>
                            <a:noFill/>
                          </a:ln>
                          <a:solidFill>
                            <a:srgbClr val="000000"/>
                          </a:solidFill>
                          <a:effectLst/>
                          <a:latin typeface="Calibri" panose="020F0502020204030204" pitchFamily="34" charset="0"/>
                        </a:rPr>
                        <a:t>Parcours de diversification </a:t>
                      </a:r>
                    </a:p>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(PFMP ou « poursuite d'études »)</a:t>
                      </a:r>
                    </a:p>
                    <a:p>
                      <a:pPr marL="0" marR="0" lvl="0" indent="0" algn="ctr" defTabSz="914400" rtl="0" eaLnBrk="1" fontAlgn="auto" latinLnBrk="0" hangingPunct="1">
                        <a:lnSpc>
                          <a:spcPct val="119000"/>
                        </a:lnSpc>
                        <a:spcBef>
                          <a:spcPts val="0"/>
                        </a:spcBef>
                        <a:spcAft>
                          <a:spcPts val="0"/>
                        </a:spcAft>
                        <a:buClrTx/>
                        <a:buSzTx/>
                        <a:buFontTx/>
                        <a:buNone/>
                        <a:tabLst/>
                        <a:defRPr/>
                      </a:pPr>
                      <a:r>
                        <a:rPr lang="fr-FR" sz="1400" b="1" kern="1400" dirty="0">
                          <a:ln>
                            <a:noFill/>
                          </a:ln>
                          <a:solidFill>
                            <a:srgbClr val="000000"/>
                          </a:solidFill>
                          <a:effectLst/>
                          <a:latin typeface="Calibri" panose="020F0502020204030204" pitchFamily="34" charset="0"/>
                        </a:rPr>
                        <a:t>Goulot d’étranglement (car départ aussi des 2</a:t>
                      </a:r>
                      <a:r>
                        <a:rPr lang="fr-FR" sz="1400" b="1" kern="1400" baseline="30000" dirty="0">
                          <a:ln>
                            <a:noFill/>
                          </a:ln>
                          <a:solidFill>
                            <a:srgbClr val="000000"/>
                          </a:solidFill>
                          <a:effectLst/>
                          <a:latin typeface="Calibri" panose="020F0502020204030204" pitchFamily="34" charset="0"/>
                        </a:rPr>
                        <a:t>nd</a:t>
                      </a:r>
                      <a:r>
                        <a:rPr lang="fr-FR" sz="1400" b="1" kern="1400" dirty="0">
                          <a:ln>
                            <a:noFill/>
                          </a:ln>
                          <a:solidFill>
                            <a:srgbClr val="000000"/>
                          </a:solidFill>
                          <a:effectLst/>
                          <a:latin typeface="Calibri" panose="020F0502020204030204" pitchFamily="34" charset="0"/>
                        </a:rPr>
                        <a:t> et des 1eres)</a:t>
                      </a:r>
                    </a:p>
                    <a:p>
                      <a:pPr marL="0" marR="0" lvl="0" indent="0" algn="ctr" defTabSz="914400" rtl="0" eaLnBrk="1" fontAlgn="auto" latinLnBrk="0" hangingPunct="1">
                        <a:lnSpc>
                          <a:spcPct val="119000"/>
                        </a:lnSpc>
                        <a:spcBef>
                          <a:spcPts val="0"/>
                        </a:spcBef>
                        <a:spcAft>
                          <a:spcPts val="0"/>
                        </a:spcAft>
                        <a:buClrTx/>
                        <a:buSzTx/>
                        <a:buFontTx/>
                        <a:buNone/>
                        <a:tabLst/>
                        <a:defRPr/>
                      </a:pPr>
                      <a:r>
                        <a:rPr lang="fr-FR" sz="1400" b="1" kern="1400" dirty="0">
                          <a:ln>
                            <a:noFill/>
                          </a:ln>
                          <a:solidFill>
                            <a:srgbClr val="000000"/>
                          </a:solidFill>
                          <a:effectLst/>
                          <a:latin typeface="Calibri" panose="020F0502020204030204" pitchFamily="34" charset="0"/>
                        </a:rPr>
                        <a:t>Modification des EDT car plus de grille horaire</a:t>
                      </a:r>
                      <a:endParaRPr lang="fr-FR" sz="1400" kern="1400" dirty="0">
                        <a:ln>
                          <a:noFill/>
                        </a:ln>
                        <a:solidFill>
                          <a:srgbClr val="000000"/>
                        </a:solidFill>
                        <a:effectLst/>
                        <a:latin typeface="Calibri" panose="020F0502020204030204" pitchFamily="34" charset="0"/>
                      </a:endParaRPr>
                    </a:p>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Pendant la période de diversification : les élèves reviennent pour l’oral de PSE et Grand oral (projet de l’élève)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Oral de contrôle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6" name="Control 1"/>
          <p:cNvSpPr>
            <a:spLocks noChangeArrowheads="1" noChangeShapeType="1"/>
          </p:cNvSpPr>
          <p:nvPr/>
        </p:nvSpPr>
        <p:spPr bwMode="auto">
          <a:xfrm>
            <a:off x="3776663" y="10107613"/>
            <a:ext cx="6100762" cy="1123950"/>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fr-FR"/>
          </a:p>
        </p:txBody>
      </p:sp>
      <p:sp>
        <p:nvSpPr>
          <p:cNvPr id="7" name="Oval 2"/>
          <p:cNvSpPr>
            <a:spLocks noChangeArrowheads="1"/>
          </p:cNvSpPr>
          <p:nvPr/>
        </p:nvSpPr>
        <p:spPr bwMode="auto">
          <a:xfrm>
            <a:off x="10104098" y="2211615"/>
            <a:ext cx="1956179" cy="1911481"/>
          </a:xfrm>
          <a:prstGeom prst="ellipse">
            <a:avLst/>
          </a:prstGeom>
          <a:solidFill>
            <a:srgbClr val="FFE699"/>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000000"/>
                </a:solidFill>
                <a:effectLst/>
                <a:latin typeface="Bebas Neue Bold" panose="020B0606020202050201" pitchFamily="34" charset="0"/>
              </a:rPr>
              <a:t>6 semaines de PARCOURS diversifiés</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000000"/>
                </a:solidFill>
                <a:effectLst/>
                <a:latin typeface="Bebas Neue Bold" panose="020B0606020202050201" pitchFamily="34" charset="0"/>
              </a:rPr>
              <a:t>3 semaines de  cours en moins!</a:t>
            </a:r>
          </a:p>
          <a:p>
            <a:pPr marL="0" marR="0" lvl="0" indent="0" algn="ctr" defTabSz="914400" rtl="0" eaLnBrk="0" fontAlgn="base" latinLnBrk="0" hangingPunct="0">
              <a:lnSpc>
                <a:spcPct val="100000"/>
              </a:lnSpc>
              <a:spcBef>
                <a:spcPct val="0"/>
              </a:spcBef>
              <a:spcAft>
                <a:spcPct val="0"/>
              </a:spcAft>
              <a:buClrTx/>
              <a:buSzTx/>
              <a:buFontTx/>
              <a:buNone/>
              <a:tabLst/>
            </a:pPr>
            <a:r>
              <a:rPr lang="fr-FR" altLang="fr-FR" sz="1600" b="1" dirty="0">
                <a:solidFill>
                  <a:srgbClr val="000000"/>
                </a:solidFill>
                <a:latin typeface="Bebas Neue Bold" panose="020B0606020202050201" pitchFamily="34" charset="0"/>
              </a:rPr>
              <a:t>87h élèves</a:t>
            </a:r>
            <a:endParaRPr kumimoji="0" lang="fr-FR" altLang="fr-FR" sz="1600" b="0" i="0" u="none" strike="noStrike" cap="none" normalizeH="0" baseline="0" dirty="0">
              <a:ln>
                <a:noFill/>
              </a:ln>
              <a:solidFill>
                <a:schemeClr val="tx1"/>
              </a:solidFill>
              <a:effectLst/>
              <a:latin typeface="Arial" panose="020B0604020202020204" pitchFamily="34" charset="0"/>
            </a:endParaRPr>
          </a:p>
        </p:txBody>
      </p:sp>
      <p:sp>
        <p:nvSpPr>
          <p:cNvPr id="14" name="Control 1"/>
          <p:cNvSpPr>
            <a:spLocks noChangeArrowheads="1" noChangeShapeType="1"/>
          </p:cNvSpPr>
          <p:nvPr/>
        </p:nvSpPr>
        <p:spPr bwMode="auto">
          <a:xfrm>
            <a:off x="1098042" y="9783152"/>
            <a:ext cx="9237659" cy="1465851"/>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fr-FR"/>
          </a:p>
        </p:txBody>
      </p:sp>
      <p:sp>
        <p:nvSpPr>
          <p:cNvPr id="13" name="Rectangle 12"/>
          <p:cNvSpPr/>
          <p:nvPr/>
        </p:nvSpPr>
        <p:spPr>
          <a:xfrm>
            <a:off x="341194" y="3728551"/>
            <a:ext cx="11719083" cy="1754326"/>
          </a:xfrm>
          <a:prstGeom prst="rect">
            <a:avLst/>
          </a:prstGeom>
        </p:spPr>
        <p:txBody>
          <a:bodyPr wrap="square">
            <a:spAutoFit/>
          </a:bodyPr>
          <a:lstStyle/>
          <a:p>
            <a:r>
              <a:rPr lang="fr-FR" b="1" dirty="0">
                <a:ea typeface="Arial Unicode MS" panose="020B0604020202020204" pitchFamily="34" charset="-128"/>
              </a:rPr>
              <a:t>PASSAGE DE ENTRE DE 18 À 22 SEMAINES À DE 16 À 20 SEMAINES DE PFMP</a:t>
            </a:r>
          </a:p>
          <a:p>
            <a:r>
              <a:rPr lang="fr-FR" b="1" dirty="0">
                <a:ea typeface="Arial Unicode MS" panose="020B0604020202020204" pitchFamily="34" charset="-128"/>
              </a:rPr>
              <a:t>PARCOURS DIVERSIFIÉ : PUISSANT LEVIER À L’ANNUALISATION !</a:t>
            </a:r>
          </a:p>
          <a:p>
            <a:pPr marL="285750" indent="-285750">
              <a:buFont typeface="Arial" panose="020B0604020202020204" pitchFamily="34" charset="0"/>
              <a:buChar char="•"/>
            </a:pPr>
            <a:r>
              <a:rPr lang="fr-FR" b="1" dirty="0">
                <a:ea typeface="Arial Unicode MS" panose="020B0604020202020204" pitchFamily="34" charset="-128"/>
              </a:rPr>
              <a:t>«  INSERTION DANS L’EMPLOI » : PFMP DE 6 SEMAINES (donc suivi sans évaluation car non-certificative. GRATIFIÉES.</a:t>
            </a:r>
          </a:p>
          <a:p>
            <a:pPr marL="285750" indent="-285750">
              <a:buFont typeface="Arial" panose="020B0604020202020204" pitchFamily="34" charset="0"/>
              <a:buChar char="•"/>
            </a:pPr>
            <a:r>
              <a:rPr lang="fr-FR" b="1" dirty="0">
                <a:ea typeface="Arial Unicode MS" panose="020B0604020202020204" pitchFamily="34" charset="-128"/>
              </a:rPr>
              <a:t>« POURSUITE D’ÉTUDE » : 6 S (Matières fondamentales EG et EP, méthodologie et  compétences psychosociales). AUTONOMIE DES ÉTABLISSEMENTS POUR LA MISE EN PLACE ET LE CONTENU.</a:t>
            </a:r>
          </a:p>
          <a:p>
            <a:r>
              <a:rPr lang="fr-FR" b="1" dirty="0">
                <a:ea typeface="Arial Unicode MS" panose="020B0604020202020204" pitchFamily="34" charset="-128"/>
              </a:rPr>
              <a:t>RÉVERSIBLE : POSSIBILITÉ DE CHANGER DE PARCOURS À TOUT MOMENT  </a:t>
            </a:r>
            <a:endParaRPr lang="fr-FR" dirty="0"/>
          </a:p>
        </p:txBody>
      </p:sp>
    </p:spTree>
    <p:extLst>
      <p:ext uri="{BB962C8B-B14F-4D97-AF65-F5344CB8AC3E}">
        <p14:creationId xmlns:p14="http://schemas.microsoft.com/office/powerpoint/2010/main" val="4227330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P spid="7" grpId="0" animBg="1"/>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a:extLst>
              <a:ext uri="{FF2B5EF4-FFF2-40B4-BE49-F238E27FC236}">
                <a16:creationId xmlns:a16="http://schemas.microsoft.com/office/drawing/2014/main" id="{1B7DAA18-0519-1618-B23C-8D8948972F72}"/>
              </a:ext>
            </a:extLst>
          </p:cNvPr>
          <p:cNvSpPr/>
          <p:nvPr/>
        </p:nvSpPr>
        <p:spPr>
          <a:xfrm>
            <a:off x="4" y="5363569"/>
            <a:ext cx="12191996" cy="1508079"/>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14" name="Rectangle 13"/>
          <p:cNvSpPr/>
          <p:nvPr/>
        </p:nvSpPr>
        <p:spPr>
          <a:xfrm>
            <a:off x="763927" y="2535065"/>
            <a:ext cx="10664146" cy="1938992"/>
          </a:xfrm>
          <a:prstGeom prst="rect">
            <a:avLst/>
          </a:prstGeom>
        </p:spPr>
        <p:txBody>
          <a:bodyPr wrap="square">
            <a:spAutoFit/>
          </a:bodyPr>
          <a:lstStyle/>
          <a:p>
            <a:r>
              <a:rPr lang="fr-FR" sz="2000" b="1" dirty="0">
                <a:ea typeface="Arial Unicode MS" panose="020B0604020202020204" pitchFamily="34" charset="-128"/>
              </a:rPr>
              <a:t>CE PROJET DE RÉFORME EST UNE FOIS DE PLUS TOTALEMENT HORS-SOL !</a:t>
            </a:r>
          </a:p>
          <a:p>
            <a:r>
              <a:rPr lang="fr-FR" sz="2000" b="1" dirty="0">
                <a:ea typeface="Arial Unicode MS" panose="020B0604020202020204" pitchFamily="34" charset="-128"/>
              </a:rPr>
              <a:t>IL NE TIENT PAS COMPTE DU FONCTIONNEMENT ET DE L’ORGANISATION DE NOS LP. IL NE TIENT PAS COMPTE DE NOS ÉLÈVES NI DE LEURS RYTHMES D’APPRENTISSAGE. </a:t>
            </a:r>
          </a:p>
          <a:p>
            <a:endParaRPr lang="fr-FR" sz="2000" b="1" dirty="0">
              <a:ea typeface="Arial Unicode MS" panose="020B0604020202020204" pitchFamily="34" charset="-128"/>
            </a:endParaRPr>
          </a:p>
          <a:p>
            <a:r>
              <a:rPr lang="fr-FR" sz="2000" b="1" dirty="0">
                <a:ea typeface="Arial Unicode MS" panose="020B0604020202020204" pitchFamily="34" charset="-128"/>
              </a:rPr>
              <a:t>AVEC  LES FAMILLES DE MÉTIERS LE BAC PRO A ÉTÉ DÉSPÉCIALISÉ ET RÉDUIT À DEUX ANS ET DEMI, AVEC CE PROJET DE RÉFORME FORCE EST DE CONSTATER QU’IL VA PASSER À DEUX ANS !</a:t>
            </a:r>
          </a:p>
        </p:txBody>
      </p:sp>
      <p:sp>
        <p:nvSpPr>
          <p:cNvPr id="7" name="Rectangle 6"/>
          <p:cNvSpPr/>
          <p:nvPr/>
        </p:nvSpPr>
        <p:spPr>
          <a:xfrm>
            <a:off x="1707585" y="818502"/>
            <a:ext cx="8016195" cy="1323439"/>
          </a:xfrm>
          <a:prstGeom prst="rect">
            <a:avLst/>
          </a:prstGeom>
        </p:spPr>
        <p:txBody>
          <a:bodyPr wrap="square">
            <a:spAutoFit/>
          </a:bodyPr>
          <a:lstStyle/>
          <a:p>
            <a:pPr algn="ctr"/>
            <a:r>
              <a:rPr lang="fr-FR" sz="2000" b="1" dirty="0">
                <a:ea typeface="Arial Unicode MS" panose="020B0604020202020204" pitchFamily="34" charset="-128"/>
              </a:rPr>
              <a:t>AU TOTAL SUR LES TROIS ANNÉES LA RÉFORME AMPUTE DE PLUS DE 200H CE CYCLE DE FORMATION</a:t>
            </a:r>
          </a:p>
          <a:p>
            <a:pPr algn="ctr"/>
            <a:r>
              <a:rPr lang="fr-FR" sz="2000" b="1" dirty="0">
                <a:solidFill>
                  <a:srgbClr val="FF0000"/>
                </a:solidFill>
                <a:ea typeface="Arial Unicode MS" panose="020B0604020202020204" pitchFamily="34" charset="-128"/>
              </a:rPr>
              <a:t>PASSAGE DE 2 520H À  2 317H</a:t>
            </a:r>
          </a:p>
          <a:p>
            <a:pPr algn="ctr"/>
            <a:r>
              <a:rPr lang="fr-FR" sz="2000" b="1" dirty="0">
                <a:solidFill>
                  <a:srgbClr val="FF0000"/>
                </a:solidFill>
                <a:ea typeface="Arial Unicode MS" panose="020B0604020202020204" pitchFamily="34" charset="-128"/>
              </a:rPr>
              <a:t>SOIT 7 SEMAINES DE COURS EN MOINS</a:t>
            </a:r>
          </a:p>
        </p:txBody>
      </p:sp>
      <p:sp>
        <p:nvSpPr>
          <p:cNvPr id="2" name="ZoneTexte 1">
            <a:extLst>
              <a:ext uri="{FF2B5EF4-FFF2-40B4-BE49-F238E27FC236}">
                <a16:creationId xmlns:a16="http://schemas.microsoft.com/office/drawing/2014/main" id="{46FB72A9-73DD-FC00-BE11-3C22DEC8E5F1}"/>
              </a:ext>
            </a:extLst>
          </p:cNvPr>
          <p:cNvSpPr txBox="1"/>
          <p:nvPr/>
        </p:nvSpPr>
        <p:spPr>
          <a:xfrm>
            <a:off x="595086" y="6039498"/>
            <a:ext cx="10522857" cy="369332"/>
          </a:xfrm>
          <a:prstGeom prst="rect">
            <a:avLst/>
          </a:prstGeom>
          <a:noFill/>
        </p:spPr>
        <p:txBody>
          <a:bodyPr wrap="square" rtlCol="0">
            <a:spAutoFit/>
          </a:bodyPr>
          <a:lstStyle/>
          <a:p>
            <a:r>
              <a:rPr lang="fr-FR" sz="1800" b="1" dirty="0">
                <a:solidFill>
                  <a:schemeClr val="bg1"/>
                </a:solidFill>
                <a:ea typeface="Arial Unicode MS" panose="020B0604020202020204" pitchFamily="34" charset="-128"/>
              </a:rPr>
              <a:t>CE N’EST PAS DE PLUS D’ENTREPRISE DONT NOS ÉLÈVES ONT BESOIN MAIS DE PLUS ET DE MIEUX D’ÉCOLE !</a:t>
            </a:r>
            <a:endParaRPr lang="fr-FR" dirty="0"/>
          </a:p>
        </p:txBody>
      </p:sp>
    </p:spTree>
    <p:extLst>
      <p:ext uri="{BB962C8B-B14F-4D97-AF65-F5344CB8AC3E}">
        <p14:creationId xmlns:p14="http://schemas.microsoft.com/office/powerpoint/2010/main" val="3888117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a:extLst>
              <a:ext uri="{FF2B5EF4-FFF2-40B4-BE49-F238E27FC236}">
                <a16:creationId xmlns:a16="http://schemas.microsoft.com/office/drawing/2014/main" id="{1B7DAA18-0519-1618-B23C-8D8948972F72}"/>
              </a:ext>
            </a:extLst>
          </p:cNvPr>
          <p:cNvSpPr/>
          <p:nvPr/>
        </p:nvSpPr>
        <p:spPr>
          <a:xfrm>
            <a:off x="4" y="5100118"/>
            <a:ext cx="12191996" cy="1757882"/>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9" name="Rectangle 8">
            <a:extLst>
              <a:ext uri="{FF2B5EF4-FFF2-40B4-BE49-F238E27FC236}">
                <a16:creationId xmlns:a16="http://schemas.microsoft.com/office/drawing/2014/main" id="{DF276C74-0B4E-94EF-3867-AC33F1B526B9}"/>
              </a:ext>
            </a:extLst>
          </p:cNvPr>
          <p:cNvSpPr/>
          <p:nvPr/>
        </p:nvSpPr>
        <p:spPr>
          <a:xfrm>
            <a:off x="1861062" y="775783"/>
            <a:ext cx="8670387" cy="400110"/>
          </a:xfrm>
          <a:prstGeom prst="rect">
            <a:avLst/>
          </a:prstGeom>
        </p:spPr>
        <p:txBody>
          <a:bodyPr wrap="none">
            <a:spAutoFit/>
          </a:bodyPr>
          <a:lstStyle/>
          <a:p>
            <a:r>
              <a:rPr lang="fr-FR" sz="2000" b="1" dirty="0"/>
              <a:t>SUPPRESSION DE 15% DES FORMATIONS NON-INSÉRANTES À LA RENTRÉE 2024!</a:t>
            </a:r>
            <a:endParaRPr lang="fr-FR" sz="2000" dirty="0"/>
          </a:p>
        </p:txBody>
      </p:sp>
      <p:sp>
        <p:nvSpPr>
          <p:cNvPr id="14" name="Rectangle 13"/>
          <p:cNvSpPr/>
          <p:nvPr/>
        </p:nvSpPr>
        <p:spPr>
          <a:xfrm rot="21439735">
            <a:off x="1132343" y="5705130"/>
            <a:ext cx="12181264" cy="677108"/>
          </a:xfrm>
          <a:prstGeom prst="rect">
            <a:avLst/>
          </a:prstGeom>
        </p:spPr>
        <p:txBody>
          <a:bodyPr wrap="square">
            <a:spAutoFit/>
          </a:bodyPr>
          <a:lstStyle/>
          <a:p>
            <a:r>
              <a:rPr lang="fr-FR" sz="2000" b="1" dirty="0"/>
              <a:t>LES SUPPRESSIONS DE POSTES ET LES RECONVERSIONS FORCÉES VONT EXPLOSER. </a:t>
            </a:r>
            <a:endParaRPr lang="fr-FR" sz="2000" b="1" dirty="0">
              <a:solidFill>
                <a:srgbClr val="C00000"/>
              </a:solidFill>
            </a:endParaRPr>
          </a:p>
          <a:p>
            <a:endParaRPr lang="fr-FR" b="1" dirty="0"/>
          </a:p>
        </p:txBody>
      </p:sp>
      <p:sp>
        <p:nvSpPr>
          <p:cNvPr id="3" name="ZoneTexte 2">
            <a:extLst>
              <a:ext uri="{FF2B5EF4-FFF2-40B4-BE49-F238E27FC236}">
                <a16:creationId xmlns:a16="http://schemas.microsoft.com/office/drawing/2014/main" id="{A0280D0C-F1D2-F777-13ED-7E583DC0A1E2}"/>
              </a:ext>
            </a:extLst>
          </p:cNvPr>
          <p:cNvSpPr txBox="1"/>
          <p:nvPr/>
        </p:nvSpPr>
        <p:spPr>
          <a:xfrm>
            <a:off x="672548" y="2151728"/>
            <a:ext cx="9674071" cy="1815882"/>
          </a:xfrm>
          <a:prstGeom prst="rect">
            <a:avLst/>
          </a:prstGeom>
          <a:noFill/>
        </p:spPr>
        <p:txBody>
          <a:bodyPr wrap="square">
            <a:spAutoFit/>
          </a:bodyPr>
          <a:lstStyle/>
          <a:p>
            <a:pPr marL="342900" indent="-342900">
              <a:buFont typeface="Arial" panose="020B0604020202020204" pitchFamily="34" charset="0"/>
              <a:buChar char="•"/>
            </a:pPr>
            <a:r>
              <a:rPr lang="fr-FR" sz="1600" dirty="0"/>
              <a:t>À la rentrée 2023, environ 900 </a:t>
            </a:r>
            <a:r>
              <a:rPr lang="fr-FR" sz="1600" dirty="0" err="1"/>
              <a:t>lycéen.nes</a:t>
            </a:r>
            <a:r>
              <a:rPr lang="fr-FR" sz="1600" dirty="0"/>
              <a:t> </a:t>
            </a:r>
            <a:r>
              <a:rPr lang="fr-FR" sz="1600" dirty="0" err="1"/>
              <a:t>professionnel·les</a:t>
            </a:r>
            <a:r>
              <a:rPr lang="fr-FR" sz="1600" dirty="0"/>
              <a:t> se retrouvaient sans affectation. </a:t>
            </a:r>
            <a:r>
              <a:rPr lang="fr-FR" sz="1600" dirty="0" err="1"/>
              <a:t>Ils·elles</a:t>
            </a:r>
            <a:r>
              <a:rPr lang="fr-FR" sz="1600" dirty="0"/>
              <a:t> ont été </a:t>
            </a:r>
            <a:r>
              <a:rPr lang="fr-FR" sz="1600" dirty="0" err="1"/>
              <a:t>rajouté·es</a:t>
            </a:r>
            <a:r>
              <a:rPr lang="fr-FR" sz="1600" dirty="0"/>
              <a:t> au dernier moment dans des classes déjà surchargées et prioritairement dans les filières prétendument non </a:t>
            </a:r>
            <a:r>
              <a:rPr lang="fr-FR" sz="1600" dirty="0" err="1"/>
              <a:t>insérantes</a:t>
            </a:r>
            <a:r>
              <a:rPr lang="fr-FR" sz="1600" dirty="0"/>
              <a:t> ! </a:t>
            </a:r>
          </a:p>
          <a:p>
            <a:pPr marL="342900" indent="-342900">
              <a:buFont typeface="Arial" panose="020B0604020202020204" pitchFamily="34" charset="0"/>
              <a:buChar char="•"/>
            </a:pPr>
            <a:endParaRPr lang="fr-FR" sz="1600" dirty="0"/>
          </a:p>
          <a:p>
            <a:pPr marL="342900" indent="-342900">
              <a:buFont typeface="Arial" panose="020B0604020202020204" pitchFamily="34" charset="0"/>
              <a:buChar char="•"/>
            </a:pPr>
            <a:r>
              <a:rPr lang="fr-FR" sz="1600" dirty="0"/>
              <a:t>Pourtant, pour la rentrée 2024, les régions se voient intimer l’ordre, par l’intermédiaire des préfets, de répondre à la commande présidentielle de fermeture de 15% des formations non-</a:t>
            </a:r>
            <a:r>
              <a:rPr lang="fr-FR" sz="1600" dirty="0" err="1"/>
              <a:t>insérantes</a:t>
            </a:r>
            <a:r>
              <a:rPr lang="fr-FR" sz="1600" dirty="0"/>
              <a:t> . Les spécialités tertiaires déjà dans le viseur avec la TVP sont de nouveau dans le collimateur. </a:t>
            </a:r>
            <a:endParaRPr lang="fr-FR" sz="1600" b="1" dirty="0">
              <a:solidFill>
                <a:srgbClr val="C00000"/>
              </a:solidFill>
            </a:endParaRPr>
          </a:p>
        </p:txBody>
      </p:sp>
      <p:sp>
        <p:nvSpPr>
          <p:cNvPr id="7" name="Rectangle 6">
            <a:extLst>
              <a:ext uri="{FF2B5EF4-FFF2-40B4-BE49-F238E27FC236}">
                <a16:creationId xmlns:a16="http://schemas.microsoft.com/office/drawing/2014/main" id="{1A2592BB-5BDB-02A3-8FC9-98B6B2FA373B}"/>
              </a:ext>
            </a:extLst>
          </p:cNvPr>
          <p:cNvSpPr/>
          <p:nvPr/>
        </p:nvSpPr>
        <p:spPr>
          <a:xfrm>
            <a:off x="2991052" y="292915"/>
            <a:ext cx="6410409" cy="400110"/>
          </a:xfrm>
          <a:prstGeom prst="rect">
            <a:avLst/>
          </a:prstGeom>
        </p:spPr>
        <p:txBody>
          <a:bodyPr wrap="none">
            <a:spAutoFit/>
          </a:bodyPr>
          <a:lstStyle/>
          <a:p>
            <a:r>
              <a:rPr lang="fr-FR" sz="2000" b="1" dirty="0">
                <a:solidFill>
                  <a:srgbClr val="C00000"/>
                </a:solidFill>
              </a:rPr>
              <a:t>CARTE DES FORMATIONS : L’ADÉQUATIONNISME FORCENÉ </a:t>
            </a:r>
          </a:p>
        </p:txBody>
      </p:sp>
      <p:sp>
        <p:nvSpPr>
          <p:cNvPr id="2" name="Rectangle 1"/>
          <p:cNvSpPr/>
          <p:nvPr/>
        </p:nvSpPr>
        <p:spPr>
          <a:xfrm>
            <a:off x="3048000" y="3136613"/>
            <a:ext cx="6096000" cy="584775"/>
          </a:xfrm>
          <a:prstGeom prst="rect">
            <a:avLst/>
          </a:prstGeom>
        </p:spPr>
        <p:txBody>
          <a:bodyPr>
            <a:spAutoFit/>
          </a:bodyPr>
          <a:lstStyle/>
          <a:p>
            <a:endParaRPr lang="fr-FR" sz="800" dirty="0">
              <a:latin typeface="Times New Roman" panose="02020603050405020304" pitchFamily="18" charset="0"/>
            </a:endParaRPr>
          </a:p>
          <a:p>
            <a:endParaRPr lang="fr-FR" sz="2400" dirty="0">
              <a:latin typeface="Times New Roman" panose="02020603050405020304" pitchFamily="18" charset="0"/>
            </a:endParaRPr>
          </a:p>
        </p:txBody>
      </p:sp>
      <p:sp>
        <p:nvSpPr>
          <p:cNvPr id="4" name="Oval 2"/>
          <p:cNvSpPr>
            <a:spLocks noChangeArrowheads="1"/>
          </p:cNvSpPr>
          <p:nvPr/>
        </p:nvSpPr>
        <p:spPr bwMode="auto">
          <a:xfrm>
            <a:off x="9922548" y="5178544"/>
            <a:ext cx="2142109" cy="1565590"/>
          </a:xfrm>
          <a:prstGeom prst="ellipse">
            <a:avLst/>
          </a:prstGeom>
          <a:solidFill>
            <a:srgbClr val="FFE699"/>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200"/>
              </a:spcAft>
              <a:buClrTx/>
              <a:buSzTx/>
              <a:buFontTx/>
              <a:buNone/>
              <a:tabLst/>
            </a:pPr>
            <a:r>
              <a:rPr kumimoji="0" lang="fr-FR" altLang="fr-FR" b="1" i="0" u="none" strike="noStrike" cap="none" normalizeH="0" baseline="0" dirty="0">
                <a:ln>
                  <a:noFill/>
                </a:ln>
                <a:solidFill>
                  <a:srgbClr val="000000"/>
                </a:solidFill>
                <a:effectLst/>
                <a:latin typeface="Bebas Neue Bold" panose="020B0606020202050201" pitchFamily="34" charset="0"/>
              </a:rPr>
              <a:t>En 2024 </a:t>
            </a:r>
          </a:p>
          <a:p>
            <a:pPr marL="0" marR="0" lvl="0" indent="0" algn="ctr" defTabSz="914400" rtl="0" eaLnBrk="0" fontAlgn="base" latinLnBrk="0" hangingPunct="0">
              <a:lnSpc>
                <a:spcPct val="100000"/>
              </a:lnSpc>
              <a:spcBef>
                <a:spcPct val="0"/>
              </a:spcBef>
              <a:spcAft>
                <a:spcPts val="200"/>
              </a:spcAft>
              <a:buClrTx/>
              <a:buSzTx/>
              <a:buFontTx/>
              <a:buNone/>
              <a:tabLst/>
            </a:pPr>
            <a:r>
              <a:rPr kumimoji="0" lang="fr-FR" altLang="fr-FR" b="1" i="0" u="none" strike="noStrike" cap="none" normalizeH="0" baseline="0" dirty="0">
                <a:ln>
                  <a:noFill/>
                </a:ln>
                <a:solidFill>
                  <a:srgbClr val="000000"/>
                </a:solidFill>
                <a:effectLst/>
                <a:latin typeface="Bebas Neue Bold" panose="020B0606020202050201" pitchFamily="34" charset="0"/>
              </a:rPr>
              <a:t>Plus de 200 suppressions de postes </a:t>
            </a:r>
            <a:endParaRPr kumimoji="0" lang="fr-FR" altLang="fr-FR"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37526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P spid="3" grpId="0"/>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a:extLst>
              <a:ext uri="{FF2B5EF4-FFF2-40B4-BE49-F238E27FC236}">
                <a16:creationId xmlns:a16="http://schemas.microsoft.com/office/drawing/2014/main" id="{1B7DAA18-0519-1618-B23C-8D8948972F72}"/>
              </a:ext>
            </a:extLst>
          </p:cNvPr>
          <p:cNvSpPr/>
          <p:nvPr/>
        </p:nvSpPr>
        <p:spPr>
          <a:xfrm>
            <a:off x="4" y="5100118"/>
            <a:ext cx="12191996" cy="1757882"/>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9" name="Rectangle 8">
            <a:extLst>
              <a:ext uri="{FF2B5EF4-FFF2-40B4-BE49-F238E27FC236}">
                <a16:creationId xmlns:a16="http://schemas.microsoft.com/office/drawing/2014/main" id="{DF276C74-0B4E-94EF-3867-AC33F1B526B9}"/>
              </a:ext>
            </a:extLst>
          </p:cNvPr>
          <p:cNvSpPr/>
          <p:nvPr/>
        </p:nvSpPr>
        <p:spPr>
          <a:xfrm>
            <a:off x="1861062" y="775783"/>
            <a:ext cx="8670387" cy="400110"/>
          </a:xfrm>
          <a:prstGeom prst="rect">
            <a:avLst/>
          </a:prstGeom>
        </p:spPr>
        <p:txBody>
          <a:bodyPr wrap="none">
            <a:spAutoFit/>
          </a:bodyPr>
          <a:lstStyle/>
          <a:p>
            <a:r>
              <a:rPr lang="fr-FR" sz="2000" b="1" dirty="0"/>
              <a:t>SUPPRESSION DE 15% DES FORMATIONS NON-INSÉRANTES À LA RENTRÉE 2024!</a:t>
            </a:r>
            <a:endParaRPr lang="fr-FR" sz="2000" dirty="0"/>
          </a:p>
        </p:txBody>
      </p:sp>
      <p:sp>
        <p:nvSpPr>
          <p:cNvPr id="14" name="Rectangle 13"/>
          <p:cNvSpPr/>
          <p:nvPr/>
        </p:nvSpPr>
        <p:spPr>
          <a:xfrm rot="21439735">
            <a:off x="1132343" y="5705130"/>
            <a:ext cx="12181264" cy="677108"/>
          </a:xfrm>
          <a:prstGeom prst="rect">
            <a:avLst/>
          </a:prstGeom>
        </p:spPr>
        <p:txBody>
          <a:bodyPr wrap="square">
            <a:spAutoFit/>
          </a:bodyPr>
          <a:lstStyle/>
          <a:p>
            <a:r>
              <a:rPr lang="fr-FR" sz="2000" b="1" dirty="0"/>
              <a:t>LES SUPPRESSIONS DE POSTES ET LES RECONVERSIONS FORCÉES VONT EXPLOSER. </a:t>
            </a:r>
            <a:endParaRPr lang="fr-FR" sz="2000" b="1" dirty="0">
              <a:solidFill>
                <a:srgbClr val="C00000"/>
              </a:solidFill>
            </a:endParaRPr>
          </a:p>
          <a:p>
            <a:endParaRPr lang="fr-FR" b="1" dirty="0"/>
          </a:p>
        </p:txBody>
      </p:sp>
      <p:sp>
        <p:nvSpPr>
          <p:cNvPr id="7" name="Rectangle 6">
            <a:extLst>
              <a:ext uri="{FF2B5EF4-FFF2-40B4-BE49-F238E27FC236}">
                <a16:creationId xmlns:a16="http://schemas.microsoft.com/office/drawing/2014/main" id="{1A2592BB-5BDB-02A3-8FC9-98B6B2FA373B}"/>
              </a:ext>
            </a:extLst>
          </p:cNvPr>
          <p:cNvSpPr/>
          <p:nvPr/>
        </p:nvSpPr>
        <p:spPr>
          <a:xfrm>
            <a:off x="2991052" y="292915"/>
            <a:ext cx="6410409" cy="400110"/>
          </a:xfrm>
          <a:prstGeom prst="rect">
            <a:avLst/>
          </a:prstGeom>
        </p:spPr>
        <p:txBody>
          <a:bodyPr wrap="none">
            <a:spAutoFit/>
          </a:bodyPr>
          <a:lstStyle/>
          <a:p>
            <a:r>
              <a:rPr lang="fr-FR" sz="2000" b="1" dirty="0">
                <a:solidFill>
                  <a:srgbClr val="C00000"/>
                </a:solidFill>
              </a:rPr>
              <a:t>CARTE DES FORMATIONS : L’ADÉQUATIONNISME FORCENÉ </a:t>
            </a:r>
          </a:p>
        </p:txBody>
      </p:sp>
      <p:sp>
        <p:nvSpPr>
          <p:cNvPr id="2" name="Rectangle 1"/>
          <p:cNvSpPr/>
          <p:nvPr/>
        </p:nvSpPr>
        <p:spPr>
          <a:xfrm>
            <a:off x="3041736" y="2479169"/>
            <a:ext cx="6096000" cy="584775"/>
          </a:xfrm>
          <a:prstGeom prst="rect">
            <a:avLst/>
          </a:prstGeom>
        </p:spPr>
        <p:txBody>
          <a:bodyPr>
            <a:spAutoFit/>
          </a:bodyPr>
          <a:lstStyle/>
          <a:p>
            <a:endParaRPr lang="fr-FR" sz="800" dirty="0">
              <a:latin typeface="Times New Roman" panose="02020603050405020304" pitchFamily="18" charset="0"/>
            </a:endParaRPr>
          </a:p>
          <a:p>
            <a:endParaRPr lang="fr-FR" sz="2400" dirty="0">
              <a:latin typeface="Times New Roman" panose="02020603050405020304" pitchFamily="18" charset="0"/>
            </a:endParaRPr>
          </a:p>
        </p:txBody>
      </p:sp>
      <p:sp>
        <p:nvSpPr>
          <p:cNvPr id="4" name="Oval 2"/>
          <p:cNvSpPr>
            <a:spLocks noChangeArrowheads="1"/>
          </p:cNvSpPr>
          <p:nvPr/>
        </p:nvSpPr>
        <p:spPr bwMode="auto">
          <a:xfrm>
            <a:off x="9922548" y="5178544"/>
            <a:ext cx="2142109" cy="1565590"/>
          </a:xfrm>
          <a:prstGeom prst="ellipse">
            <a:avLst/>
          </a:prstGeom>
          <a:solidFill>
            <a:srgbClr val="FFE699"/>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200"/>
              </a:spcAft>
              <a:buClrTx/>
              <a:buSzTx/>
              <a:buFontTx/>
              <a:buNone/>
              <a:tabLst/>
            </a:pPr>
            <a:r>
              <a:rPr kumimoji="0" lang="fr-FR" altLang="fr-FR" b="1" i="0" u="none" strike="noStrike" cap="none" normalizeH="0" baseline="0" dirty="0">
                <a:ln>
                  <a:noFill/>
                </a:ln>
                <a:solidFill>
                  <a:srgbClr val="000000"/>
                </a:solidFill>
                <a:effectLst/>
                <a:latin typeface="Bebas Neue Bold" panose="020B0606020202050201" pitchFamily="34" charset="0"/>
              </a:rPr>
              <a:t>En 2024 </a:t>
            </a:r>
          </a:p>
          <a:p>
            <a:pPr marL="0" marR="0" lvl="0" indent="0" algn="ctr" defTabSz="914400" rtl="0" eaLnBrk="0" fontAlgn="base" latinLnBrk="0" hangingPunct="0">
              <a:lnSpc>
                <a:spcPct val="100000"/>
              </a:lnSpc>
              <a:spcBef>
                <a:spcPct val="0"/>
              </a:spcBef>
              <a:spcAft>
                <a:spcPts val="200"/>
              </a:spcAft>
              <a:buClrTx/>
              <a:buSzTx/>
              <a:buFontTx/>
              <a:buNone/>
              <a:tabLst/>
            </a:pPr>
            <a:r>
              <a:rPr kumimoji="0" lang="fr-FR" altLang="fr-FR" b="1" i="0" u="none" strike="noStrike" cap="none" normalizeH="0" baseline="0" dirty="0">
                <a:ln>
                  <a:noFill/>
                </a:ln>
                <a:solidFill>
                  <a:srgbClr val="000000"/>
                </a:solidFill>
                <a:effectLst/>
                <a:latin typeface="Bebas Neue Bold" panose="020B0606020202050201" pitchFamily="34" charset="0"/>
              </a:rPr>
              <a:t>Plus de 200 suppressions de postes </a:t>
            </a:r>
            <a:endParaRPr kumimoji="0" lang="fr-FR" altLang="fr-FR" b="0" i="0" u="none" strike="noStrike" cap="none" normalizeH="0" baseline="0" dirty="0">
              <a:ln>
                <a:noFill/>
              </a:ln>
              <a:solidFill>
                <a:schemeClr val="tx1"/>
              </a:solidFill>
              <a:effectLst/>
              <a:latin typeface="Arial" panose="020B0604020202020204" pitchFamily="34" charset="0"/>
            </a:endParaRPr>
          </a:p>
        </p:txBody>
      </p:sp>
      <p:sp>
        <p:nvSpPr>
          <p:cNvPr id="5" name="Rectangle 4"/>
          <p:cNvSpPr/>
          <p:nvPr/>
        </p:nvSpPr>
        <p:spPr>
          <a:xfrm>
            <a:off x="458899" y="2259124"/>
            <a:ext cx="7593597" cy="1323439"/>
          </a:xfrm>
          <a:prstGeom prst="rect">
            <a:avLst/>
          </a:prstGeom>
        </p:spPr>
        <p:txBody>
          <a:bodyPr wrap="square">
            <a:spAutoFit/>
          </a:bodyPr>
          <a:lstStyle/>
          <a:p>
            <a:r>
              <a:rPr lang="fr-FR" sz="1600" b="1" dirty="0">
                <a:solidFill>
                  <a:srgbClr val="C00000"/>
                </a:solidFill>
              </a:rPr>
              <a:t>→ </a:t>
            </a:r>
            <a:r>
              <a:rPr lang="fr-FR" sz="1600" b="1" dirty="0"/>
              <a:t>La méthode : Utilisation d’ORION (« plateforme de pilotage »)</a:t>
            </a:r>
          </a:p>
          <a:p>
            <a:r>
              <a:rPr lang="fr-FR" sz="1600" dirty="0"/>
              <a:t>A partir de la capacité d’accueil de chaque formation, du nombre de candidatures</a:t>
            </a:r>
          </a:p>
          <a:p>
            <a:r>
              <a:rPr lang="fr-FR" sz="1600" dirty="0"/>
              <a:t>exprimées, du taux d’obtention des diplômes, de poursuite d’études ou d’accès à l’emploi </a:t>
            </a:r>
          </a:p>
          <a:p>
            <a:r>
              <a:rPr lang="fr-FR" sz="1600" dirty="0"/>
              <a:t>Indicateurs actualisés chaque année pour chaque formation.</a:t>
            </a:r>
            <a:endParaRPr lang="fr-FR" sz="1600" b="1" dirty="0"/>
          </a:p>
          <a:p>
            <a:endParaRPr lang="fr-FR" sz="1600" b="1" dirty="0"/>
          </a:p>
        </p:txBody>
      </p:sp>
      <p:sp>
        <p:nvSpPr>
          <p:cNvPr id="12" name="Rectangle 11"/>
          <p:cNvSpPr/>
          <p:nvPr/>
        </p:nvSpPr>
        <p:spPr>
          <a:xfrm>
            <a:off x="517197" y="3507115"/>
            <a:ext cx="6268639" cy="1077218"/>
          </a:xfrm>
          <a:prstGeom prst="rect">
            <a:avLst/>
          </a:prstGeom>
        </p:spPr>
        <p:txBody>
          <a:bodyPr wrap="none">
            <a:spAutoFit/>
          </a:bodyPr>
          <a:lstStyle/>
          <a:p>
            <a:r>
              <a:rPr lang="fr-FR" sz="1600" b="1" dirty="0">
                <a:solidFill>
                  <a:srgbClr val="C00000"/>
                </a:solidFill>
              </a:rPr>
              <a:t>→ </a:t>
            </a:r>
            <a:r>
              <a:rPr lang="fr-FR" sz="1600" b="1" dirty="0"/>
              <a:t>Par qui ? </a:t>
            </a:r>
          </a:p>
          <a:p>
            <a:r>
              <a:rPr lang="fr-FR" sz="1600" dirty="0"/>
              <a:t>"instance de dialogue" entre les acteurs locaux régions :, établissements, </a:t>
            </a:r>
          </a:p>
          <a:p>
            <a:r>
              <a:rPr lang="fr-FR" sz="1600" dirty="0"/>
              <a:t>organismes de formation, entreprises, branches professionnelles…, </a:t>
            </a:r>
          </a:p>
          <a:p>
            <a:r>
              <a:rPr lang="fr-FR" sz="1600" dirty="0"/>
              <a:t>sous l’autorité des sous-préfets</a:t>
            </a:r>
            <a:endParaRPr lang="fr-FR" sz="1600" b="1" dirty="0"/>
          </a:p>
        </p:txBody>
      </p:sp>
      <p:sp>
        <p:nvSpPr>
          <p:cNvPr id="8" name="Accolade fermante 7"/>
          <p:cNvSpPr/>
          <p:nvPr/>
        </p:nvSpPr>
        <p:spPr>
          <a:xfrm>
            <a:off x="7666125" y="2274881"/>
            <a:ext cx="485673" cy="2220872"/>
          </a:xfrm>
          <a:prstGeom prst="righ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 name="ZoneTexte 9"/>
          <p:cNvSpPr txBox="1"/>
          <p:nvPr/>
        </p:nvSpPr>
        <p:spPr>
          <a:xfrm>
            <a:off x="8251100" y="2131245"/>
            <a:ext cx="3860480" cy="2554545"/>
          </a:xfrm>
          <a:prstGeom prst="rect">
            <a:avLst/>
          </a:prstGeom>
          <a:noFill/>
        </p:spPr>
        <p:txBody>
          <a:bodyPr wrap="none" rtlCol="0">
            <a:spAutoFit/>
          </a:bodyPr>
          <a:lstStyle/>
          <a:p>
            <a:r>
              <a:rPr lang="fr-FR" sz="1600" dirty="0"/>
              <a:t>Mise en adéquation </a:t>
            </a:r>
          </a:p>
          <a:p>
            <a:r>
              <a:rPr lang="fr-FR" sz="1600" dirty="0"/>
              <a:t>des formations et des besoins </a:t>
            </a:r>
          </a:p>
          <a:p>
            <a:r>
              <a:rPr lang="fr-FR" sz="1600" dirty="0"/>
              <a:t>locaux en emploi notamment </a:t>
            </a:r>
          </a:p>
          <a:p>
            <a:r>
              <a:rPr lang="fr-FR" sz="1600" dirty="0"/>
              <a:t>dans les métiers en tension. </a:t>
            </a:r>
          </a:p>
          <a:p>
            <a:r>
              <a:rPr lang="fr-FR" sz="1600" dirty="0"/>
              <a:t>Jamais ne sont évoqués </a:t>
            </a:r>
          </a:p>
          <a:p>
            <a:r>
              <a:rPr lang="fr-FR" sz="1600" dirty="0"/>
              <a:t>la précarité des contrats de travail,</a:t>
            </a:r>
          </a:p>
          <a:p>
            <a:r>
              <a:rPr lang="fr-FR" sz="1600" dirty="0"/>
              <a:t>la qualification, l'augmentation des salaires, </a:t>
            </a:r>
          </a:p>
          <a:p>
            <a:r>
              <a:rPr lang="fr-FR" sz="1600" dirty="0"/>
              <a:t>l’amélioration des conditions de travail </a:t>
            </a:r>
          </a:p>
          <a:p>
            <a:r>
              <a:rPr lang="fr-FR" sz="1600" dirty="0"/>
              <a:t>et de sécurité. </a:t>
            </a:r>
          </a:p>
          <a:p>
            <a:endParaRPr lang="fr-FR" sz="1600" dirty="0"/>
          </a:p>
        </p:txBody>
      </p:sp>
    </p:spTree>
    <p:extLst>
      <p:ext uri="{BB962C8B-B14F-4D97-AF65-F5344CB8AC3E}">
        <p14:creationId xmlns:p14="http://schemas.microsoft.com/office/powerpoint/2010/main" val="1065456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P spid="4" grpId="0" animBg="1"/>
      <p:bldP spid="5" grpId="0"/>
      <p:bldP spid="12" grpId="0"/>
      <p:bldP spid="8" grpId="0" animBg="1"/>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35390"/>
            <a:ext cx="10515600" cy="649539"/>
          </a:xfrm>
        </p:spPr>
        <p:txBody>
          <a:bodyPr>
            <a:normAutofit/>
          </a:bodyPr>
          <a:lstStyle/>
          <a:p>
            <a:pPr algn="ctr"/>
            <a:r>
              <a:rPr lang="fr-FR" sz="2000" b="1" dirty="0">
                <a:latin typeface="+mn-lt"/>
              </a:rPr>
              <a:t>UNE REGION QUI ANTICIPE DES CHANGEMENTS ANNONCES</a:t>
            </a:r>
          </a:p>
        </p:txBody>
      </p:sp>
      <p:pic>
        <p:nvPicPr>
          <p:cNvPr id="5" name="Espace réservé du contenu 4"/>
          <p:cNvPicPr>
            <a:picLocks noGrp="1" noChangeAspect="1"/>
          </p:cNvPicPr>
          <p:nvPr>
            <p:ph idx="1"/>
          </p:nvPr>
        </p:nvPicPr>
        <p:blipFill>
          <a:blip r:embed="rId3"/>
          <a:stretch>
            <a:fillRect/>
          </a:stretch>
        </p:blipFill>
        <p:spPr>
          <a:xfrm>
            <a:off x="3177765" y="879358"/>
            <a:ext cx="4376213" cy="4681685"/>
          </a:xfrm>
          <a:prstGeom prst="rect">
            <a:avLst/>
          </a:prstGeom>
        </p:spPr>
      </p:pic>
      <p:pic>
        <p:nvPicPr>
          <p:cNvPr id="4" name="Imag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6" name="AutoShape 2">
            <a:extLst>
              <a:ext uri="{FF2B5EF4-FFF2-40B4-BE49-F238E27FC236}">
                <a16:creationId xmlns:a16="http://schemas.microsoft.com/office/drawing/2014/main" id="{1B7DAA18-0519-1618-B23C-8D8948972F72}"/>
              </a:ext>
            </a:extLst>
          </p:cNvPr>
          <p:cNvSpPr/>
          <p:nvPr/>
        </p:nvSpPr>
        <p:spPr>
          <a:xfrm>
            <a:off x="0" y="5561044"/>
            <a:ext cx="12181264" cy="1212979"/>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7" name="Rectangle 6"/>
          <p:cNvSpPr/>
          <p:nvPr/>
        </p:nvSpPr>
        <p:spPr>
          <a:xfrm rot="21415116">
            <a:off x="0" y="5796848"/>
            <a:ext cx="12181264" cy="707886"/>
          </a:xfrm>
          <a:prstGeom prst="rect">
            <a:avLst/>
          </a:prstGeom>
        </p:spPr>
        <p:txBody>
          <a:bodyPr wrap="square">
            <a:spAutoFit/>
          </a:bodyPr>
          <a:lstStyle/>
          <a:p>
            <a:pPr algn="ctr"/>
            <a:r>
              <a:rPr lang="fr-FR" sz="2000" b="1" dirty="0">
                <a:solidFill>
                  <a:schemeClr val="bg1"/>
                </a:solidFill>
              </a:rPr>
              <a:t>Les établissements sont poussés à réfléchir aux liens avec le monde de l’entreprise et à penser la coloration des diplômes, toujours de manière locale</a:t>
            </a:r>
            <a:endParaRPr lang="fr-FR" b="1" dirty="0"/>
          </a:p>
        </p:txBody>
      </p:sp>
    </p:spTree>
    <p:extLst>
      <p:ext uri="{BB962C8B-B14F-4D97-AF65-F5344CB8AC3E}">
        <p14:creationId xmlns:p14="http://schemas.microsoft.com/office/powerpoint/2010/main" val="488939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24616" y="552261"/>
            <a:ext cx="6504160" cy="794394"/>
          </a:xfrm>
        </p:spPr>
        <p:txBody>
          <a:bodyPr>
            <a:normAutofit/>
          </a:bodyPr>
          <a:lstStyle/>
          <a:p>
            <a:pPr algn="ctr"/>
            <a:r>
              <a:rPr lang="fr-FR" sz="2000" b="1" dirty="0">
                <a:latin typeface="+mn-lt"/>
              </a:rPr>
              <a:t>DES INTERROGATIONS SUR LA COLORATION DES DIPLOMES</a:t>
            </a:r>
          </a:p>
        </p:txBody>
      </p:sp>
      <p:sp>
        <p:nvSpPr>
          <p:cNvPr id="3" name="Espace réservé du contenu 2"/>
          <p:cNvSpPr>
            <a:spLocks noGrp="1"/>
          </p:cNvSpPr>
          <p:nvPr>
            <p:ph idx="1"/>
          </p:nvPr>
        </p:nvSpPr>
        <p:spPr/>
        <p:txBody>
          <a:bodyPr/>
          <a:lstStyle/>
          <a:p>
            <a:endParaRPr lang="fr-FR" dirty="0"/>
          </a:p>
          <a:p>
            <a:endParaRPr lang="fr-FR" dirty="0"/>
          </a:p>
          <a:p>
            <a:endParaRPr lang="fr-FR" dirty="0"/>
          </a:p>
          <a:p>
            <a:endParaRPr lang="fr-FR" dirty="0"/>
          </a:p>
          <a:p>
            <a:endParaRPr lang="fr-FR" dirty="0"/>
          </a:p>
          <a:p>
            <a:endParaRPr lang="fr-FR" dirty="0"/>
          </a:p>
          <a:p>
            <a:endParaRPr lang="fr-FR" dirty="0">
              <a:hlinkClick r:id="" action="ppaction://noaction"/>
            </a:endParaRPr>
          </a:p>
          <a:p>
            <a:endParaRPr lang="fr-FR" dirty="0"/>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pic>
        <p:nvPicPr>
          <p:cNvPr id="5" name="Image 4"/>
          <p:cNvPicPr>
            <a:picLocks noChangeAspect="1"/>
          </p:cNvPicPr>
          <p:nvPr/>
        </p:nvPicPr>
        <p:blipFill>
          <a:blip r:embed="rId4"/>
          <a:stretch>
            <a:fillRect/>
          </a:stretch>
        </p:blipFill>
        <p:spPr>
          <a:xfrm>
            <a:off x="1230440" y="1268318"/>
            <a:ext cx="7690124" cy="4302057"/>
          </a:xfrm>
          <a:prstGeom prst="rect">
            <a:avLst/>
          </a:prstGeom>
        </p:spPr>
      </p:pic>
      <p:sp>
        <p:nvSpPr>
          <p:cNvPr id="7" name="AutoShape 2">
            <a:extLst>
              <a:ext uri="{FF2B5EF4-FFF2-40B4-BE49-F238E27FC236}">
                <a16:creationId xmlns:a16="http://schemas.microsoft.com/office/drawing/2014/main" id="{1B7DAA18-0519-1618-B23C-8D8948972F72}"/>
              </a:ext>
            </a:extLst>
          </p:cNvPr>
          <p:cNvSpPr/>
          <p:nvPr/>
        </p:nvSpPr>
        <p:spPr>
          <a:xfrm>
            <a:off x="4" y="5752005"/>
            <a:ext cx="12191996" cy="1105995"/>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8" name="Rectangle 7"/>
          <p:cNvSpPr/>
          <p:nvPr/>
        </p:nvSpPr>
        <p:spPr>
          <a:xfrm rot="21394214">
            <a:off x="9341" y="6116051"/>
            <a:ext cx="12190657" cy="677108"/>
          </a:xfrm>
          <a:prstGeom prst="rect">
            <a:avLst/>
          </a:prstGeom>
        </p:spPr>
        <p:txBody>
          <a:bodyPr wrap="square">
            <a:spAutoFit/>
          </a:bodyPr>
          <a:lstStyle/>
          <a:p>
            <a:pPr algn="ctr"/>
            <a:r>
              <a:rPr lang="fr-FR" sz="2000" b="1" dirty="0">
                <a:solidFill>
                  <a:schemeClr val="bg1"/>
                </a:solidFill>
              </a:rPr>
              <a:t>Le ministère définit la </a:t>
            </a:r>
            <a:r>
              <a:rPr lang="fr-FR" sz="2000" b="1" dirty="0">
                <a:solidFill>
                  <a:srgbClr val="002060"/>
                </a:solidFill>
                <a:hlinkClick r:id="rId5"/>
              </a:rPr>
              <a:t>coloration</a:t>
            </a:r>
            <a:r>
              <a:rPr lang="fr-FR" sz="2000" b="1" dirty="0">
                <a:solidFill>
                  <a:schemeClr val="bg1"/>
                </a:solidFill>
              </a:rPr>
              <a:t> des diplômes</a:t>
            </a:r>
          </a:p>
          <a:p>
            <a:endParaRPr lang="fr-FR" b="1" dirty="0"/>
          </a:p>
        </p:txBody>
      </p:sp>
    </p:spTree>
    <p:extLst>
      <p:ext uri="{BB962C8B-B14F-4D97-AF65-F5344CB8AC3E}">
        <p14:creationId xmlns:p14="http://schemas.microsoft.com/office/powerpoint/2010/main" val="3839278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1902</Words>
  <Application>Microsoft Office PowerPoint</Application>
  <PresentationFormat>Grand écran</PresentationFormat>
  <Paragraphs>231</Paragraphs>
  <Slides>15</Slides>
  <Notes>14</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UNE REGION QUI ANTICIPE DES CHANGEMENTS ANNONCES</vt:lpstr>
      <vt:lpstr>DES INTERROGATIONS SUR LA COLORATION DES DIPLOMES</vt:lpstr>
      <vt:lpstr>Présentation PowerPoint</vt:lpstr>
      <vt:lpstr>Présentation PowerPoint</vt:lpstr>
      <vt:lpstr>Présentation PowerPoint</vt:lpstr>
      <vt:lpstr>Présentation PowerPoint</vt:lpstr>
      <vt:lpstr>DES OUTILS POUR MENER LA DISCUSSION</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nicolas chaphard</dc:creator>
  <cp:lastModifiedBy>Grégory Perrier</cp:lastModifiedBy>
  <cp:revision>10</cp:revision>
  <dcterms:created xsi:type="dcterms:W3CDTF">2023-11-25T12:02:22Z</dcterms:created>
  <dcterms:modified xsi:type="dcterms:W3CDTF">2023-12-01T19:00:49Z</dcterms:modified>
</cp:coreProperties>
</file>