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_rels/notesSlide1.xml.rels" ContentType="application/vnd.openxmlformats-package.relationships+xml"/>
  <Override PartName="/ppt/notesSlides/_rels/notesSlide2.xml.rels" ContentType="application/vnd.openxmlformats-package.relationships+xml"/>
  <Override PartName="/ppt/notesSlides/_rels/notesSlide3.xml.rels" ContentType="application/vnd.openxmlformats-package.relationships+xml"/>
  <Override PartName="/ppt/notesSlides/_rels/notesSlide4.xml.rels" ContentType="application/vnd.openxmlformats-package.relationships+xml"/>
  <Override PartName="/ppt/notesSlides/_rels/notesSlide5.xml.rels" ContentType="application/vnd.openxmlformats-package.relationships+xml"/>
  <Override PartName="/ppt/notesSlides/_rels/notesSlide6.xml.rels" ContentType="application/vnd.openxmlformats-package.relationships+xml"/>
  <Override PartName="/ppt/notesSlides/_rels/notesSlide7.xml.rels" ContentType="application/vnd.openxmlformats-package.relationships+xml"/>
  <Override PartName="/ppt/notesSlides/_rels/notesSlide8.xml.rels" ContentType="application/vnd.openxmlformats-package.relationships+xml"/>
  <Override PartName="/ppt/notesSlides/_rels/notesSlide9.xml.rels" ContentType="application/vnd.openxmlformats-package.relationships+xml"/>
  <Override PartName="/ppt/notesSlides/_rels/notesSlide10.xml.rels" ContentType="application/vnd.openxmlformats-package.relationships+xml"/>
  <Override PartName="/ppt/notesSlides/_rels/notesSlide11.xml.rels" ContentType="application/vnd.openxmlformats-package.relationships+xml"/>
  <Override PartName="/ppt/notesSlides/_rels/notesSlide12.xml.rels" ContentType="application/vnd.openxmlformats-package.relationships+xml"/>
  <Override PartName="/ppt/notesSlides/_rels/notesSlide13.xml.rels" ContentType="application/vnd.openxmlformats-package.relationships+xml"/>
  <Override PartName="/ppt/notesSlides/_rels/notesSlide14.xml.rels" ContentType="application/vnd.openxmlformats-package.relationship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slides/_rels/slide14.xml.rels" ContentType="application/vnd.openxmlformats-package.relationships+xml"/>
  <Override PartName="/ppt/media/image1.jpeg" ContentType="image/jpeg"/>
  <Override PartName="/ppt/media/image3.png" ContentType="image/png"/>
  <Override PartName="/ppt/media/image2.jpeg" ContentType="image/jpeg"/>
  <Override PartName="/ppt/media/image4.jpeg" ContentType="image/jpeg"/>
  <Override PartName="/ppt/media/image11.png" ContentType="image/png"/>
  <Override PartName="/ppt/media/image5.jpeg" ContentType="image/jpeg"/>
  <Override PartName="/ppt/media/image6.png" ContentType="image/png"/>
  <Override PartName="/ppt/media/image8.jpeg" ContentType="image/jpeg"/>
  <Override PartName="/ppt/media/image7.jpeg" ContentType="image/jpeg"/>
  <Override PartName="/ppt/media/image9.png" ContentType="image/png"/>
  <Override PartName="/ppt/media/image10.png" ContentType="image/png"/>
  <Override PartName="/ppt/presProps.xml" ContentType="application/vnd.openxmlformats-officedocument.presentationml.presProps+xml"/>
  <Override PartName="/ppt/_rels/presentation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x="12192000" cy="6858000"/>
  <p:notesSz cx="6858000" cy="91440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presProps" Target="presProps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3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Cliquez pour déplacer la diapo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216000" indent="0"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Cliquez pour modifier le format des notes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&lt;en-tête&gt;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dt" idx="7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&lt;date/heure&gt;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ftr" idx="8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87" name="PlaceHolder 6"/>
          <p:cNvSpPr>
            <a:spLocks noGrp="1"/>
          </p:cNvSpPr>
          <p:nvPr>
            <p:ph type="sldNum" idx="9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b">
            <a:noAutofit/>
          </a:bodyPr>
          <a:lstStyle>
            <a:lvl1pPr indent="0" algn="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buNone/>
            </a:pPr>
            <a:fld id="{9A65F9FF-D9BE-4187-B501-60A25A55E6F6}" type="slidenum"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_rels/notesSlide10.xml.rels><?xml version="1.0" encoding="UTF-8"?>
<Relationships xmlns="http://schemas.openxmlformats.org/package/2006/relationships"><Relationship Id="rId1" Type="http://schemas.openxmlformats.org/officeDocument/2006/relationships/slide" Target="../slides/slide10.xml"/><Relationship Id="rId2" Type="http://schemas.openxmlformats.org/officeDocument/2006/relationships/notesMaster" Target="../notesMasters/notesMaster1.xml"/>
</Relationships>
</file>

<file path=ppt/notesSlides/_rels/notesSlide11.xml.rels><?xml version="1.0" encoding="UTF-8"?>
<Relationships xmlns="http://schemas.openxmlformats.org/package/2006/relationships"><Relationship Id="rId1" Type="http://schemas.openxmlformats.org/officeDocument/2006/relationships/slide" Target="../slides/slide11.xml"/><Relationship Id="rId2" Type="http://schemas.openxmlformats.org/officeDocument/2006/relationships/notesMaster" Target="../notesMasters/notesMaster1.xml"/>
</Relationships>
</file>

<file path=ppt/notesSlides/_rels/notesSlide12.xml.rels><?xml version="1.0" encoding="UTF-8"?>
<Relationships xmlns="http://schemas.openxmlformats.org/package/2006/relationships"><Relationship Id="rId1" Type="http://schemas.openxmlformats.org/officeDocument/2006/relationships/slide" Target="../slides/slide12.xml"/><Relationship Id="rId2" Type="http://schemas.openxmlformats.org/officeDocument/2006/relationships/notesMaster" Target="../notesMasters/notesMaster1.xml"/>
</Relationships>
</file>

<file path=ppt/notesSlides/_rels/notesSlide13.xml.rels><?xml version="1.0" encoding="UTF-8"?>
<Relationships xmlns="http://schemas.openxmlformats.org/package/2006/relationships"><Relationship Id="rId1" Type="http://schemas.openxmlformats.org/officeDocument/2006/relationships/slide" Target="../slides/slide13.xml"/><Relationship Id="rId2" Type="http://schemas.openxmlformats.org/officeDocument/2006/relationships/notesMaster" Target="../notesMasters/notesMaster1.xml"/>
</Relationships>
</file>

<file path=ppt/notesSlides/_rels/notesSlide14.xml.rels><?xml version="1.0" encoding="UTF-8"?>
<Relationships xmlns="http://schemas.openxmlformats.org/package/2006/relationships"><Relationship Id="rId1" Type="http://schemas.openxmlformats.org/officeDocument/2006/relationships/slide" Target="../slides/slide14.xml"/><Relationship Id="rId2" Type="http://schemas.openxmlformats.org/officeDocument/2006/relationships/notesMaster" Target="../notesMasters/notesMaster1.xml"/>
</Relationships>
</file>

<file path=ppt/notesSlides/_rels/notesSlide2.xml.rels><?xml version="1.0" encoding="UTF-8"?>
<Relationships xmlns="http://schemas.openxmlformats.org/package/2006/relationships"><Relationship Id="rId1" Type="http://schemas.openxmlformats.org/officeDocument/2006/relationships/slide" Target="../slides/slide2.xml"/><Relationship Id="rId2" Type="http://schemas.openxmlformats.org/officeDocument/2006/relationships/notesMaster" Target="../notesMasters/notesMaster1.xml"/>
</Relationships>
</file>

<file path=ppt/notesSlides/_rels/notesSlide3.xml.rels><?xml version="1.0" encoding="UTF-8"?>
<Relationships xmlns="http://schemas.openxmlformats.org/package/2006/relationships"><Relationship Id="rId1" Type="http://schemas.openxmlformats.org/officeDocument/2006/relationships/slide" Target="../slides/slide3.xml"/><Relationship Id="rId2" Type="http://schemas.openxmlformats.org/officeDocument/2006/relationships/notesMaster" Target="../notesMasters/notesMaster1.xml"/>
</Relationships>
</file>

<file path=ppt/notesSlides/_rels/notesSlide4.xml.rels><?xml version="1.0" encoding="UTF-8"?>
<Relationships xmlns="http://schemas.openxmlformats.org/package/2006/relationships"><Relationship Id="rId1" Type="http://schemas.openxmlformats.org/officeDocument/2006/relationships/slide" Target="../slides/slide4.xml"/><Relationship Id="rId2" Type="http://schemas.openxmlformats.org/officeDocument/2006/relationships/notesMaster" Target="../notesMasters/notesMaster1.xml"/>
</Relationships>
</file>

<file path=ppt/notesSlides/_rels/notesSlide5.xml.rels><?xml version="1.0" encoding="UTF-8"?>
<Relationships xmlns="http://schemas.openxmlformats.org/package/2006/relationships"><Relationship Id="rId1" Type="http://schemas.openxmlformats.org/officeDocument/2006/relationships/slide" Target="../slides/slide5.xml"/><Relationship Id="rId2" Type="http://schemas.openxmlformats.org/officeDocument/2006/relationships/notesMaster" Target="../notesMasters/notesMaster1.xml"/>
</Relationships>
</file>

<file path=ppt/notesSlides/_rels/notesSlide6.xml.rels><?xml version="1.0" encoding="UTF-8"?>
<Relationships xmlns="http://schemas.openxmlformats.org/package/2006/relationships"><Relationship Id="rId1" Type="http://schemas.openxmlformats.org/officeDocument/2006/relationships/slide" Target="../slides/slide6.xml"/><Relationship Id="rId2" Type="http://schemas.openxmlformats.org/officeDocument/2006/relationships/notesMaster" Target="../notesMasters/notesMaster1.xml"/>
</Relationships>
</file>

<file path=ppt/notesSlides/_rels/notesSlide7.xml.rels><?xml version="1.0" encoding="UTF-8"?>
<Relationships xmlns="http://schemas.openxmlformats.org/package/2006/relationships"><Relationship Id="rId1" Type="http://schemas.openxmlformats.org/officeDocument/2006/relationships/slide" Target="../slides/slide7.xml"/><Relationship Id="rId2" Type="http://schemas.openxmlformats.org/officeDocument/2006/relationships/notesMaster" Target="../notesMasters/notesMaster1.xml"/>
</Relationships>
</file>

<file path=ppt/notesSlides/_rels/notesSlide8.xml.rels><?xml version="1.0" encoding="UTF-8"?>
<Relationships xmlns="http://schemas.openxmlformats.org/package/2006/relationships"><Relationship Id="rId1" Type="http://schemas.openxmlformats.org/officeDocument/2006/relationships/slide" Target="../slides/slide8.xml"/><Relationship Id="rId2" Type="http://schemas.openxmlformats.org/officeDocument/2006/relationships/notesMaster" Target="../notesMasters/notesMaster1.xml"/>
</Relationships>
</file>

<file path=ppt/notesSlides/_rels/notesSlide9.xml.rels><?xml version="1.0" encoding="UTF-8"?>
<Relationships xmlns="http://schemas.openxmlformats.org/package/2006/relationships"><Relationship Id="rId1" Type="http://schemas.openxmlformats.org/officeDocument/2006/relationships/slide" Target="../slides/slide9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sldNum" idx="1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F540F3C-9FFB-4F68-B35C-A017D3443608}" type="slidenum">
              <a:rPr b="0" lang="fr-FR" sz="12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0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26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Les grands moyens sont mis en œuvre, contrôle très important.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0" lang="fr-FR" sz="1200" spc="-1" strike="noStrike">
                <a:solidFill>
                  <a:srgbClr val="000000"/>
                </a:solidFill>
                <a:latin typeface="Arial"/>
              </a:rPr>
              <a:t>Nomination d’un correspondant académique (parmi les IEN ou du Service Académique de la Formation Professionnelle Initiale et Continue, SAFPIC/DRAFPIC) + au niveau ministériel à la DGESCO</a:t>
            </a: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7" name="PlaceHolder 3"/>
          <p:cNvSpPr>
            <a:spLocks noGrp="1"/>
          </p:cNvSpPr>
          <p:nvPr>
            <p:ph type="sldNum" idx="19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572D305-12C0-4DDB-9FE2-256A2CC25F9F}" type="slidenum">
              <a:rPr b="0" lang="fr-FR" sz="12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29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Lien école-entreprise renforcé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0" name="PlaceHolder 3"/>
          <p:cNvSpPr>
            <a:spLocks noGrp="1"/>
          </p:cNvSpPr>
          <p:nvPr>
            <p:ph type="sldNum" idx="20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BE8AAB0D-83B3-4574-A62E-F2F64B86E5EC}" type="slidenum">
              <a:rPr b="0" lang="fr-FR" sz="12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3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3" name="PlaceHolder 3"/>
          <p:cNvSpPr>
            <a:spLocks noGrp="1"/>
          </p:cNvSpPr>
          <p:nvPr>
            <p:ph type="sldNum" idx="2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C49A0462-703E-47BE-BED5-F33CAEBF14B9}" type="slidenum">
              <a:rPr b="0" lang="fr-FR" sz="12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sldNum" idx="2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1FE8721-AAB2-41C7-9E96-87818339490A}" type="slidenum">
              <a:rPr b="0" lang="fr-FR" sz="12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1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sldNum" idx="2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10BAD553-0FCC-477E-AB23-6AB2907511DB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2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02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</a:rPr>
              <a:t>Mentorat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, progressivement (100% pour RS 2025)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</a:rPr>
              <a:t>Tous droits ouverts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: soit intègrent une autre structure, soit retourne au lycée. Objectif = déscolariser ces élèves. Quid du travail et de l’expertise des CPE ? GPDS ?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r>
              <a:rPr b="1" lang="fr-FR" sz="1800" spc="-1" strike="noStrike">
                <a:solidFill>
                  <a:srgbClr val="000000"/>
                </a:solidFill>
                <a:latin typeface="Arial"/>
              </a:rPr>
              <a:t>Ambition emploi </a:t>
            </a:r>
            <a:r>
              <a:rPr b="0" lang="fr-FR" sz="1800" spc="-1" strike="noStrike">
                <a:solidFill>
                  <a:srgbClr val="000000"/>
                </a:solidFill>
                <a:latin typeface="Arial"/>
              </a:rPr>
              <a:t>: conservation statut lycéen, stages, aide à la recherche d’emploi, immersion en classe de term (?)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3" name="PlaceHolder 3"/>
          <p:cNvSpPr>
            <a:spLocks noGrp="1"/>
          </p:cNvSpPr>
          <p:nvPr>
            <p:ph type="sldNum" idx="11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87B18B2-5F80-4C9E-8D5F-3A1EE004A483}" type="slidenum">
              <a:rPr b="0" lang="fr-FR" sz="12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3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05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indent="0">
              <a:lnSpc>
                <a:spcPct val="100000"/>
              </a:lnSpc>
              <a:buNone/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6" name="PlaceHolder 3"/>
          <p:cNvSpPr>
            <a:spLocks noGrp="1"/>
          </p:cNvSpPr>
          <p:nvPr>
            <p:ph type="sldNum" idx="12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21EBEA7A-C183-436D-95BD-DF8141E51694}" type="slidenum">
              <a:rPr b="0" lang="fr-FR" sz="12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4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08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Pour bcp d’élèves, l’année de terminale sera finie en mars. Quid du contenu des cours pour les autres ? Vision utilitariste des enseignements des matières générales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Élèves décrocheur⋅ses éloigné⋅es du lycée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On fait goûter à la </a:t>
            </a:r>
            <a:r>
              <a:rPr b="1" lang="fr-FR" sz="2000" spc="-1" strike="noStrike">
                <a:solidFill>
                  <a:srgbClr val="000000"/>
                </a:solidFill>
                <a:latin typeface="Arial"/>
              </a:rPr>
              <a:t>rémunération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, façon d’éloigner les élèves de l’école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</a:rPr>
              <a:t>Moins de choix :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on ne s’intéresse pas réellement aux projets des élèves, risque d’augmenter le décrochage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9" name="PlaceHolder 3"/>
          <p:cNvSpPr>
            <a:spLocks noGrp="1"/>
          </p:cNvSpPr>
          <p:nvPr>
            <p:ph type="sldNum" idx="13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D4259E3-D053-4583-B437-771F84FBD5C7}" type="slidenum">
              <a:rPr b="0" lang="fr-FR" sz="12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5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11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</a:rPr>
              <a:t>Plan social particulièrement en tertiaire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</a:rPr>
              <a:t>Professeurs associés :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 venus de l’entreprise, dogme de l’entreprise meilleure formatrice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</a:rPr>
              <a:t>ProFan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 : expérimentation lancée en 2016. Pédagogie coopérative et collaborative, plateforme numérique. Découverte que le travail en petits groupes donne de bons résultats !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</a:rPr>
              <a:t>Annualisation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 : missions du Pacte (surtout BDE), dérégulation de l’année de terminale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 marL="216000" indent="0">
              <a:lnSpc>
                <a:spcPct val="100000"/>
              </a:lnSpc>
              <a:buNone/>
            </a:pPr>
            <a:r>
              <a:rPr b="1" lang="fr-FR" sz="2000" spc="-1" strike="noStrike">
                <a:solidFill>
                  <a:srgbClr val="000000"/>
                </a:solidFill>
                <a:latin typeface="Arial"/>
              </a:rPr>
              <a:t>Formation des </a:t>
            </a: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profs d’EP dans les Campus des métiers  ou en entreprise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2" name="PlaceHolder 3"/>
          <p:cNvSpPr>
            <a:spLocks noGrp="1"/>
          </p:cNvSpPr>
          <p:nvPr>
            <p:ph type="sldNum" idx="14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F62FFFE-B996-4C7D-9540-DDC7BAAE5F4C}" type="slidenum">
              <a:rPr b="0" lang="fr-FR" sz="1200" spc="-1" strike="noStrike">
                <a:solidFill>
                  <a:srgbClr val="000000"/>
                </a:solidFill>
                <a:latin typeface="Times New Roman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6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14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lnSpc>
                <a:spcPct val="100000"/>
              </a:lnSpc>
              <a:buNone/>
            </a:pPr>
            <a:r>
              <a:rPr b="0" lang="fr-FR" sz="2000" spc="-1" strike="noStrike">
                <a:solidFill>
                  <a:srgbClr val="000000"/>
                </a:solidFill>
                <a:latin typeface="Arial"/>
              </a:rPr>
              <a:t>Distribuer le 4 pages Pacte PLP qui détaille les missions.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5" name="PlaceHolder 3"/>
          <p:cNvSpPr>
            <a:spLocks noGrp="1"/>
          </p:cNvSpPr>
          <p:nvPr>
            <p:ph type="sldNum" idx="15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81B0F860-9A64-4798-95F9-ADFEC586195C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7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17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8" name="PlaceHolder 3"/>
          <p:cNvSpPr>
            <a:spLocks noGrp="1"/>
          </p:cNvSpPr>
          <p:nvPr>
            <p:ph type="sldNum" idx="16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EB482290-7BA9-4BC8-85F7-9E82907D15C9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8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20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1" name="PlaceHolder 3"/>
          <p:cNvSpPr>
            <a:spLocks noGrp="1"/>
          </p:cNvSpPr>
          <p:nvPr>
            <p:ph type="sldNum" idx="17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09145C15-1BDB-4B3F-B4C2-4CBF181A6F0A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notesSlides/notesSlide9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sldImg"/>
          </p:nvPr>
        </p:nvSpPr>
        <p:spPr>
          <a:xfrm>
            <a:off x="685800" y="1143000"/>
            <a:ext cx="5486040" cy="3085920"/>
          </a:xfrm>
          <a:prstGeom prst="rect">
            <a:avLst/>
          </a:prstGeom>
          <a:ln w="0">
            <a:noFill/>
          </a:ln>
        </p:spPr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685800" y="4400640"/>
            <a:ext cx="5486040" cy="360000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16000" indent="0">
              <a:buNone/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sldNum" idx="18"/>
          </p:nvPr>
        </p:nvSpPr>
        <p:spPr>
          <a:xfrm>
            <a:off x="3884760" y="8685360"/>
            <a:ext cx="2971440" cy="45828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000000"/>
                </a:solidFill>
                <a:latin typeface="+mn-lt"/>
                <a:ea typeface="+mn-ea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9E758D86-4720-422F-8D49-2F800E60AE13}" type="slidenum">
              <a:rPr b="0" lang="fr-FR" sz="1200" spc="-1" strike="noStrike">
                <a:solidFill>
                  <a:srgbClr val="000000"/>
                </a:solidFill>
                <a:latin typeface="+mn-lt"/>
                <a:ea typeface="+mn-ea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CE10AAC-B2B6-4966-8540-63BFF5DF4AB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9FFB70B-A26E-4936-854F-92EB8C0AC43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9F8FD9A-3835-42F6-8F24-C62749C9B20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E3B580-D315-4139-AE44-340B2D2E36D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E2FE35BC-6C13-4B01-A14C-5EB8E195D2A2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7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26943D8B-F427-4FA8-B1AA-F3814916DB27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5ECD2C65-1E8F-4EDB-8C30-936D7430FB8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863F278-7A08-4A2C-A3A4-1BF1EC25787D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04A0ADAF-DF5C-496F-9E64-71BA5E952239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82BFB107-106F-4527-9059-21444511B77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7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0617702-964F-4F29-84E0-E9F6643166F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 algn="ctr">
              <a:buNone/>
            </a:pPr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2E850D-7673-455E-89A9-9918A1D2D583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F0AD398B-2DA7-45EE-8955-92997CB404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5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1BD000A7-1960-4B80-9F86-7159DC50317A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8490E67-C27A-43A6-AFA8-C76BC335C7BF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2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5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41BAD7EF-DD59-4FA9-B11A-0FB59C951008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5"/>
          <p:cNvSpPr>
            <a:spLocks noGrp="1"/>
          </p:cNvSpPr>
          <p:nvPr>
            <p:ph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6"/>
          <p:cNvSpPr>
            <a:spLocks noGrp="1"/>
          </p:cNvSpPr>
          <p:nvPr>
            <p:ph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7"/>
          <p:cNvSpPr>
            <a:spLocks noGrp="1"/>
          </p:cNvSpPr>
          <p:nvPr>
            <p:ph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5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6"/>
          </p:nvPr>
        </p:nvSpPr>
        <p:spPr/>
        <p:txBody>
          <a:bodyPr/>
          <a:p>
            <a:fld id="{A39420CA-DEF2-493C-8B36-F04B5C8D3D2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4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4E29387-91A6-4D71-8E9D-022751FDEAB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8EA8FDB-D641-4D51-9520-F89FC0E166A3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C41B8EC-6486-401C-9CAC-8D777834C1AA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1523880" y="1122480"/>
            <a:ext cx="9143640" cy="1106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/>
            <a:endParaRPr b="0" lang="fr-FR" sz="3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4819C28-8C89-48AC-8ABA-3C1254B8C265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E3F8BCA-DEBE-459D-A721-D12771F3254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D13CB1A-CCA3-484E-A6BB-252786634F3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indent="0">
              <a:buNone/>
            </a:pP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indent="0">
              <a:lnSpc>
                <a:spcPct val="90000"/>
              </a:lnSpc>
              <a:spcBef>
                <a:spcPts val="1417"/>
              </a:spcBef>
              <a:buNone/>
            </a:pP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2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B49644F-CC3F-4442-93E9-0EF3E023794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1"/>
          </p:nvPr>
        </p:nvSpPr>
        <p:spPr/>
        <p:txBody>
          <a:bodyPr/>
          <a:p>
            <a:r>
              <a:rPr lang="fr-FR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p>
            <a:pPr indent="0" algn="ctr">
              <a:lnSpc>
                <a:spcPct val="90000"/>
              </a:lnSpc>
              <a:buNone/>
            </a:pPr>
            <a:r>
              <a:rPr b="0" lang="fr-FR" sz="60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en-US" sz="60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dt" idx="1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 idx="2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 idx="3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73211D61-D51A-406E-AA96-740F24F29AC4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lnSpc>
                <a:spcPct val="90000"/>
              </a:lnSpc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800" spc="-1" strike="noStrike">
                <a:solidFill>
                  <a:srgbClr val="000000"/>
                </a:solidFill>
                <a:latin typeface="Calibri"/>
              </a:rPr>
              <a:t>Cliquez pour éditer le format du plan de texte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864000" indent="-324000">
              <a:lnSpc>
                <a:spcPct val="90000"/>
              </a:lnSpc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Second niveau de plan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2" marL="1296000" indent="-288000">
              <a:lnSpc>
                <a:spcPct val="90000"/>
              </a:lnSpc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Troisième niveau de plan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3" marL="1728000" indent="-216000">
              <a:lnSpc>
                <a:spcPct val="90000"/>
              </a:lnSpc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solidFill>
                  <a:srgbClr val="000000"/>
                </a:solidFill>
                <a:latin typeface="Calibri"/>
              </a:rPr>
              <a:t>Quatrième niveau de plan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160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Cinquième niveau de plan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5" marL="2592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Sixième niveau de plan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6" marL="3024000" indent="-216000">
              <a:lnSpc>
                <a:spcPct val="90000"/>
              </a:lnSpc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2000" spc="-1" strike="noStrike">
                <a:solidFill>
                  <a:srgbClr val="000000"/>
                </a:solidFill>
                <a:latin typeface="Calibri"/>
              </a:rPr>
              <a:t>Septième niveau de plan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p>
            <a:pPr indent="0">
              <a:lnSpc>
                <a:spcPct val="90000"/>
              </a:lnSpc>
              <a:buNone/>
            </a:pPr>
            <a:r>
              <a:rPr b="0" lang="fr-FR" sz="4400" spc="-1" strike="noStrike">
                <a:solidFill>
                  <a:srgbClr val="000000"/>
                </a:solidFill>
                <a:latin typeface="Calibri Light"/>
              </a:rPr>
              <a:t>Modifiez le style du titre</a:t>
            </a:r>
            <a:endParaRPr b="0" lang="en-US" sz="44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 w="0">
            <a:noFill/>
          </a:ln>
        </p:spPr>
        <p:txBody>
          <a:bodyPr anchor="t">
            <a:noAutofit/>
          </a:bodyPr>
          <a:p>
            <a:pPr marL="228600" indent="-22860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Cliquez pour modifier les styles du texte du masque</a:t>
            </a:r>
            <a:endParaRPr b="0" lang="en-US" sz="2800" spc="-1" strike="noStrike">
              <a:solidFill>
                <a:srgbClr val="000000"/>
              </a:solidFill>
              <a:latin typeface="Calibri"/>
            </a:endParaRPr>
          </a:p>
          <a:p>
            <a:pPr lvl="1" marL="6858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Deuxième niveau</a:t>
            </a:r>
            <a:endParaRPr b="0" lang="en-US" sz="2400" spc="-1" strike="noStrike">
              <a:solidFill>
                <a:srgbClr val="000000"/>
              </a:solidFill>
              <a:latin typeface="Calibri"/>
            </a:endParaRPr>
          </a:p>
          <a:p>
            <a:pPr lvl="2" marL="11430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Troisième niveau</a:t>
            </a:r>
            <a:endParaRPr b="0" lang="en-US" sz="2000" spc="-1" strike="noStrike">
              <a:solidFill>
                <a:srgbClr val="000000"/>
              </a:solidFill>
              <a:latin typeface="Calibri"/>
            </a:endParaRPr>
          </a:p>
          <a:p>
            <a:pPr lvl="3" marL="16002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Quatrième niveau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  <a:p>
            <a:pPr lvl="4" marL="2057400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Cinquième niveau</a:t>
            </a:r>
            <a:endParaRPr b="0" lang="en-US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dt" idx="4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>
              <a:lnSpc>
                <a:spcPct val="100000"/>
              </a:lnSpc>
              <a:buNone/>
            </a:pPr>
            <a:r>
              <a:rPr b="0" lang="fr-FR" sz="1200" spc="-1" strike="noStrike">
                <a:solidFill>
                  <a:srgbClr val="8b8b8b"/>
                </a:solidFill>
                <a:latin typeface="Calibri"/>
              </a:rPr>
              <a:t>&lt;date/heure&gt;</a:t>
            </a:r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ftr" idx="5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ctr">
              <a:buNone/>
              <a:defRPr b="0" lang="fr-FR" sz="1400" spc="-1" strike="noStrike">
                <a:solidFill>
                  <a:srgbClr val="000000"/>
                </a:solidFill>
                <a:latin typeface="Times New Roman"/>
              </a:defRPr>
            </a:lvl1pPr>
          </a:lstStyle>
          <a:p>
            <a:pPr indent="0" algn="ctr">
              <a:buNone/>
            </a:pPr>
            <a:r>
              <a:rPr b="0" lang="fr-FR" sz="1400" spc="-1" strike="noStrike">
                <a:solidFill>
                  <a:srgbClr val="000000"/>
                </a:solidFill>
                <a:latin typeface="Times New Roman"/>
              </a:rPr>
              <a:t>&lt;pied de page&gt;</a:t>
            </a:r>
            <a:endParaRPr b="0" lang="fr-FR" sz="1400" spc="-1" strike="noStrike">
              <a:solidFill>
                <a:srgbClr val="000000"/>
              </a:solidFill>
              <a:latin typeface="Times New Roman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sldNum" idx="6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Autofit/>
          </a:bodyPr>
          <a:lstStyle>
            <a:lvl1pPr indent="0" algn="r">
              <a:lnSpc>
                <a:spcPct val="100000"/>
              </a:lnSpc>
              <a:buNone/>
              <a:defRPr b="0" lang="fr-FR" sz="1200" spc="-1" strike="noStrike">
                <a:solidFill>
                  <a:srgbClr val="8b8b8b"/>
                </a:solidFill>
                <a:latin typeface="Calibri"/>
              </a:defRPr>
            </a:lvl1pPr>
          </a:lstStyle>
          <a:p>
            <a:pPr indent="0" algn="r">
              <a:lnSpc>
                <a:spcPct val="100000"/>
              </a:lnSpc>
              <a:buNone/>
            </a:pPr>
            <a:fld id="{3566FC3B-3269-458B-8A4C-AAB2C6E3434A}" type="slidenum">
              <a:rPr b="0" lang="fr-FR" sz="1200" spc="-1" strike="noStrike">
                <a:solidFill>
                  <a:srgbClr val="8b8b8b"/>
                </a:solidFill>
                <a:latin typeface="Calibri"/>
              </a:rPr>
              <a:t>&lt;numéro&gt;</a:t>
            </a:fld>
            <a:endParaRPr b="0" lang="fr-FR" sz="1200" spc="-1" strike="noStrike">
              <a:solidFill>
                <a:srgbClr val="000000"/>
              </a:solidFill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0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1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2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13.xml"/>
</Relationships>
</file>

<file path=ppt/slides/_rels/slide14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image" Target="../media/image9.png"/><Relationship Id="rId3" Type="http://schemas.openxmlformats.org/officeDocument/2006/relationships/image" Target="../media/image9.png"/><Relationship Id="rId4" Type="http://schemas.openxmlformats.org/officeDocument/2006/relationships/image" Target="../media/image9.png"/><Relationship Id="rId5" Type="http://schemas.openxmlformats.org/officeDocument/2006/relationships/image" Target="../media/image9.png"/><Relationship Id="rId6" Type="http://schemas.openxmlformats.org/officeDocument/2006/relationships/image" Target="../media/image3.png"/><Relationship Id="rId7" Type="http://schemas.openxmlformats.org/officeDocument/2006/relationships/image" Target="../media/image10.png"/><Relationship Id="rId8" Type="http://schemas.openxmlformats.org/officeDocument/2006/relationships/image" Target="../media/image11.png"/><Relationship Id="rId9" Type="http://schemas.openxmlformats.org/officeDocument/2006/relationships/slideLayout" Target="../slideLayouts/slideLayout2.xml"/><Relationship Id="rId10" Type="http://schemas.openxmlformats.org/officeDocument/2006/relationships/notesSlide" Target="../notesSlides/notesSlide14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2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4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5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6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7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<Relationship Id="rId3" Type="http://schemas.openxmlformats.org/officeDocument/2006/relationships/notesSlide" Target="../notesSlides/notesSlide8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png"/><Relationship Id="rId4" Type="http://schemas.openxmlformats.org/officeDocument/2006/relationships/image" Target="../media/image7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7" Type="http://schemas.openxmlformats.org/officeDocument/2006/relationships/image" Target="../media/image8.jpeg"/><Relationship Id="rId8" Type="http://schemas.openxmlformats.org/officeDocument/2006/relationships/image" Target="../media/image8.jpeg"/><Relationship Id="rId9" Type="http://schemas.openxmlformats.org/officeDocument/2006/relationships/image" Target="../media/image8.jpeg"/><Relationship Id="rId10" Type="http://schemas.openxmlformats.org/officeDocument/2006/relationships/slideLayout" Target="../slideLayouts/slideLayout13.xml"/><Relationship Id="rId11" Type="http://schemas.openxmlformats.org/officeDocument/2006/relationships/notesSlide" Target="../notesSlides/notesSlide9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AutoShape 2"/>
          <p:cNvSpPr/>
          <p:nvPr/>
        </p:nvSpPr>
        <p:spPr>
          <a:xfrm>
            <a:off x="0" y="5166720"/>
            <a:ext cx="12191760" cy="1690920"/>
          </a:xfrm>
          <a:custGeom>
            <a:avLst/>
            <a:gdLst>
              <a:gd name="textAreaLeft" fmla="*/ 0 w 12191760"/>
              <a:gd name="textAreaRight" fmla="*/ 12192120 w 12191760"/>
              <a:gd name="textAreaTop" fmla="*/ 338040 h 1690920"/>
              <a:gd name="textAreaBottom" fmla="*/ 1691280 h 169092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9" name="Rectangle 4"/>
          <p:cNvSpPr/>
          <p:nvPr/>
        </p:nvSpPr>
        <p:spPr>
          <a:xfrm>
            <a:off x="1450440" y="1483920"/>
            <a:ext cx="92901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2000" spc="-1" strike="noStrike">
                <a:solidFill>
                  <a:srgbClr val="c00000"/>
                </a:solidFill>
                <a:latin typeface="Calibri"/>
              </a:rPr>
              <a:t>LE LYCÉE PROFESSIONNEL AU SERVICE DU MONDE ÉCONOMIQUE ET DES ENTREPRISES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0" name="Rectangle 5"/>
          <p:cNvSpPr/>
          <p:nvPr/>
        </p:nvSpPr>
        <p:spPr>
          <a:xfrm>
            <a:off x="1702080" y="126000"/>
            <a:ext cx="8787240" cy="942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 algn="ctr">
              <a:lnSpc>
                <a:spcPct val="100000"/>
              </a:lnSpc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LA RÉFORME MACRON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UN PROJET LIBÉRAL DE DÉMANTÈLEMENT DE LA VOIE PRO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1" name="Rectangle 6"/>
          <p:cNvSpPr/>
          <p:nvPr/>
        </p:nvSpPr>
        <p:spPr>
          <a:xfrm>
            <a:off x="1650240" y="2452680"/>
            <a:ext cx="442836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1 – CONCRÈTEMENT, POUR LES ÉLÈVES…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2" name="Rectangle 7"/>
          <p:cNvSpPr/>
          <p:nvPr/>
        </p:nvSpPr>
        <p:spPr>
          <a:xfrm>
            <a:off x="1568160" y="2936520"/>
            <a:ext cx="656532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2</a:t>
            </a: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– CONCRÈTEMENT, POUR LES PERSONNELS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3" name="Rectangle 8"/>
          <p:cNvSpPr/>
          <p:nvPr/>
        </p:nvSpPr>
        <p:spPr>
          <a:xfrm>
            <a:off x="1656000" y="3413160"/>
            <a:ext cx="687600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3 – LE PACTE SPÉCIAL PLP : UN MOYEN POUR CASSER LE STATUT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4" name="Rectangle 9"/>
          <p:cNvSpPr/>
          <p:nvPr/>
        </p:nvSpPr>
        <p:spPr>
          <a:xfrm rot="21410400">
            <a:off x="1574640" y="5661000"/>
            <a:ext cx="983808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ffffff"/>
                </a:solidFill>
                <a:latin typeface="Calibri"/>
              </a:rPr>
              <a:t>MENER LA LUTTE POUR DÉFENDRE LES LYCÉES PROFESSIONNELS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5" name="Rectangle 2"/>
          <p:cNvSpPr/>
          <p:nvPr/>
        </p:nvSpPr>
        <p:spPr>
          <a:xfrm>
            <a:off x="1584720" y="4259880"/>
            <a:ext cx="428688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5 – LE BUREAU DES ENTREPRISES (BDE)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96" name="Rectangle 12"/>
          <p:cNvSpPr/>
          <p:nvPr/>
        </p:nvSpPr>
        <p:spPr>
          <a:xfrm>
            <a:off x="1586520" y="3868920"/>
            <a:ext cx="4890240" cy="394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000000"/>
                </a:solidFill>
                <a:latin typeface="Calibri"/>
              </a:rPr>
              <a:t>4 – ALERTE SUR LA CARTE DES FORMATIONS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97" name="Image 14" descr="Une image contenant texte, Police, logo, Graphique&#10;&#10;Description générée automatiquement"/>
          <p:cNvPicPr/>
          <p:nvPr/>
        </p:nvPicPr>
        <p:blipFill>
          <a:blip r:embed="rId1"/>
          <a:stretch/>
        </p:blipFill>
        <p:spPr>
          <a:xfrm>
            <a:off x="11162160" y="0"/>
            <a:ext cx="1090440" cy="1881360"/>
          </a:xfrm>
          <a:prstGeom prst="rect">
            <a:avLst/>
          </a:prstGeom>
          <a:ln w="0">
            <a:noFill/>
          </a:ln>
        </p:spPr>
      </p:pic>
      <p:pic>
        <p:nvPicPr>
          <p:cNvPr id="98" name="Picture 2" descr="7"/>
          <p:cNvPicPr/>
          <p:nvPr/>
        </p:nvPicPr>
        <p:blipFill>
          <a:blip r:embed="rId2"/>
          <a:stretch/>
        </p:blipFill>
        <p:spPr>
          <a:xfrm>
            <a:off x="8693280" y="2659680"/>
            <a:ext cx="3305880" cy="17859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41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PlaceHolder 1"/>
          <p:cNvSpPr>
            <a:spLocks noGrp="1"/>
          </p:cNvSpPr>
          <p:nvPr>
            <p:ph type="title"/>
          </p:nvPr>
        </p:nvSpPr>
        <p:spPr>
          <a:xfrm>
            <a:off x="478080" y="365040"/>
            <a:ext cx="10515240" cy="779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fr-FR" sz="3500" spc="-1" strike="noStrike">
                <a:solidFill>
                  <a:srgbClr val="000000"/>
                </a:solidFill>
                <a:latin typeface="Calibri"/>
              </a:rPr>
              <a:t>Le Bureau des entreprises (BDE)</a:t>
            </a:r>
            <a:endParaRPr b="0" lang="en-US" sz="3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2" name="AutoShape 2"/>
          <p:cNvSpPr/>
          <p:nvPr/>
        </p:nvSpPr>
        <p:spPr>
          <a:xfrm>
            <a:off x="0" y="5713560"/>
            <a:ext cx="12191760" cy="1144080"/>
          </a:xfrm>
          <a:custGeom>
            <a:avLst/>
            <a:gdLst>
              <a:gd name="textAreaLeft" fmla="*/ 0 w 12191760"/>
              <a:gd name="textAreaRight" fmla="*/ 12192120 w 12191760"/>
              <a:gd name="textAreaTop" fmla="*/ 228600 h 1144080"/>
              <a:gd name="textAreaBottom" fmla="*/ 1144440 h 114408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3" name="ZoneTexte 5"/>
          <p:cNvSpPr/>
          <p:nvPr/>
        </p:nvSpPr>
        <p:spPr>
          <a:xfrm>
            <a:off x="267840" y="1311120"/>
            <a:ext cx="10164960" cy="3320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Création d’une adresse fonctionnelle, bureau spécifique, mise en avant sur le site internet du lycée-entreprise 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Un dans chaque LP (2100), pour la rentrée 2023, financement par seulement </a:t>
            </a:r>
            <a:br>
              <a:rPr sz="2400"/>
            </a:b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 410 ETP de la « filière administrative dédiés à la voie pro » et/ou profs déchargés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Aft>
                <a:spcPts val="1199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Pour le reste : mutualisation entre petits établissements ou avec CFA, Pacte PLP, ponction sur le fonds académique de mutualisation de la formation continue des adultes (FAM) auquel les GRETA cotisent (GIP FCIP)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64" name="Image 9" descr=""/>
          <p:cNvPicPr/>
          <p:nvPr/>
        </p:nvPicPr>
        <p:blipFill>
          <a:blip r:embed="rId1"/>
          <a:stretch/>
        </p:blipFill>
        <p:spPr>
          <a:xfrm>
            <a:off x="11100600" y="0"/>
            <a:ext cx="1090800" cy="1883520"/>
          </a:xfrm>
          <a:prstGeom prst="rect">
            <a:avLst/>
          </a:prstGeom>
          <a:ln w="0">
            <a:noFill/>
          </a:ln>
        </p:spPr>
      </p:pic>
      <p:sp>
        <p:nvSpPr>
          <p:cNvPr id="165" name="Rectangle 2"/>
          <p:cNvSpPr/>
          <p:nvPr/>
        </p:nvSpPr>
        <p:spPr>
          <a:xfrm rot="21444000">
            <a:off x="2722320" y="6144840"/>
            <a:ext cx="7963200" cy="715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ts val="1500"/>
              </a:lnSpc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UN RECRUTEMENT ET UN FINANCEMENT CONTESTABLES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9000"/>
              </a:lnSpc>
              <a:spcAft>
                <a:spcPts val="601"/>
              </a:spcAf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95" dur="indefinite" restart="never" nodeType="tmRoot">
          <p:childTnLst>
            <p:seq>
              <p:cTn id="196" dur="indefinite" nodeType="mainSeq">
                <p:childTnLst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05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PlaceHolder 1"/>
          <p:cNvSpPr>
            <a:spLocks noGrp="1"/>
          </p:cNvSpPr>
          <p:nvPr>
            <p:ph type="title"/>
          </p:nvPr>
        </p:nvSpPr>
        <p:spPr>
          <a:xfrm>
            <a:off x="478080" y="365040"/>
            <a:ext cx="10515240" cy="779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fr-FR" sz="3500" spc="-1" strike="noStrike">
                <a:solidFill>
                  <a:srgbClr val="000000"/>
                </a:solidFill>
                <a:latin typeface="Calibri"/>
              </a:rPr>
              <a:t>Le Bureau des entreprises (BDE) - Missions</a:t>
            </a:r>
            <a:endParaRPr b="0" lang="en-US" sz="3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7" name="AutoShape 2"/>
          <p:cNvSpPr/>
          <p:nvPr/>
        </p:nvSpPr>
        <p:spPr>
          <a:xfrm>
            <a:off x="0" y="5584320"/>
            <a:ext cx="12191760" cy="1305000"/>
          </a:xfrm>
          <a:custGeom>
            <a:avLst/>
            <a:gdLst>
              <a:gd name="textAreaLeft" fmla="*/ 0 w 12191760"/>
              <a:gd name="textAreaRight" fmla="*/ 12192120 w 12191760"/>
              <a:gd name="textAreaTop" fmla="*/ 261000 h 1305000"/>
              <a:gd name="textAreaBottom" fmla="*/ 1305360 h 130500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8" name="ZoneTexte 2"/>
          <p:cNvSpPr/>
          <p:nvPr/>
        </p:nvSpPr>
        <p:spPr>
          <a:xfrm>
            <a:off x="563400" y="1868040"/>
            <a:ext cx="11479320" cy="2238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préparation et suivi des stages (PFMP)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collecte taxe professionnelle et relation avec les entreprises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appui à l’équipe pédago pour la recherche de lieux de stage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mobilité européenne (Erasmus +)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69" name="ZoneTexte 3"/>
          <p:cNvSpPr/>
          <p:nvPr/>
        </p:nvSpPr>
        <p:spPr>
          <a:xfrm>
            <a:off x="563400" y="1286640"/>
            <a:ext cx="9218160" cy="455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Aft>
                <a:spcPts val="1800"/>
              </a:spcAft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Missions qui se confondent avec celles des DDF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0" name="ZoneTexte 5"/>
          <p:cNvSpPr/>
          <p:nvPr/>
        </p:nvSpPr>
        <p:spPr>
          <a:xfrm>
            <a:off x="563400" y="4024800"/>
            <a:ext cx="6655680" cy="9583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  <a:spcAft>
                <a:spcPts val="1800"/>
              </a:spcAft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Nouvelles missions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71" name="ZoneTexte 7"/>
          <p:cNvSpPr/>
          <p:nvPr/>
        </p:nvSpPr>
        <p:spPr>
          <a:xfrm>
            <a:off x="563400" y="4509720"/>
            <a:ext cx="11319120" cy="1049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établissement de la carte des formations avec sous-préfecture, Région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spcAft>
                <a:spcPts val="1800"/>
              </a:spcAft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lien avec France Travail pour l’insertion pro (AvenirPro)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2" name="Image 10" descr=""/>
          <p:cNvPicPr/>
          <p:nvPr/>
        </p:nvPicPr>
        <p:blipFill>
          <a:blip r:embed="rId1"/>
          <a:stretch/>
        </p:blipFill>
        <p:spPr>
          <a:xfrm>
            <a:off x="11032920" y="15480"/>
            <a:ext cx="1090800" cy="1883520"/>
          </a:xfrm>
          <a:prstGeom prst="rect">
            <a:avLst/>
          </a:prstGeom>
          <a:ln w="0">
            <a:noFill/>
          </a:ln>
        </p:spPr>
      </p:pic>
      <p:sp>
        <p:nvSpPr>
          <p:cNvPr id="173" name="Rectangle 8"/>
          <p:cNvSpPr/>
          <p:nvPr/>
        </p:nvSpPr>
        <p:spPr>
          <a:xfrm rot="21410400">
            <a:off x="3119760" y="5706720"/>
            <a:ext cx="9838080" cy="821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REMPLACER DES EMPLOIS PAR 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DES CONTRATS DE MISSIONS SOUS-PAYÉS !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06" dur="indefinite" restart="never" nodeType="tmRoot">
          <p:childTnLst>
            <p:seq>
              <p:cTn id="207" dur="indefinite" nodeType="mainSeq">
                <p:childTnLst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2" fill="hold">
                      <p:stCondLst>
                        <p:cond delay="indefinite"/>
                      </p:stCondLst>
                      <p:childTnLst>
                        <p:par>
                          <p:cTn id="213" fill="hold">
                            <p:stCondLst>
                              <p:cond delay="0"/>
                            </p:stCondLst>
                            <p:childTnLst>
                              <p:par>
                                <p:cTn id="21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6" fill="hold">
                      <p:stCondLst>
                        <p:cond delay="indefinite"/>
                      </p:stCondLst>
                      <p:childTnLst>
                        <p:par>
                          <p:cTn id="217" fill="hold">
                            <p:stCondLst>
                              <p:cond delay="0"/>
                            </p:stCondLst>
                            <p:childTnLst>
                              <p:par>
                                <p:cTn id="218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28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PlaceHolder 1"/>
          <p:cNvSpPr>
            <a:spLocks noGrp="1"/>
          </p:cNvSpPr>
          <p:nvPr>
            <p:ph type="title"/>
          </p:nvPr>
        </p:nvSpPr>
        <p:spPr>
          <a:xfrm>
            <a:off x="478080" y="365040"/>
            <a:ext cx="10515240" cy="779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fr-FR" sz="3500" spc="-1" strike="noStrike">
                <a:solidFill>
                  <a:srgbClr val="000000"/>
                </a:solidFill>
                <a:latin typeface="Calibri"/>
              </a:rPr>
              <a:t>Alerte sur la carte des formations !</a:t>
            </a:r>
            <a:endParaRPr b="0" lang="en-US" sz="3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5" name="AutoShape 2"/>
          <p:cNvSpPr/>
          <p:nvPr/>
        </p:nvSpPr>
        <p:spPr>
          <a:xfrm>
            <a:off x="0" y="5749200"/>
            <a:ext cx="12191760" cy="1108440"/>
          </a:xfrm>
          <a:custGeom>
            <a:avLst/>
            <a:gdLst>
              <a:gd name="textAreaLeft" fmla="*/ 0 w 12191760"/>
              <a:gd name="textAreaRight" fmla="*/ 12192120 w 12191760"/>
              <a:gd name="textAreaTop" fmla="*/ 221760 h 1108440"/>
              <a:gd name="textAreaBottom" fmla="*/ 1108800 h 110844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ffffff"/>
              </a:solidFill>
              <a:latin typeface="Calibri"/>
            </a:endParaRPr>
          </a:p>
        </p:txBody>
      </p:sp>
      <p:sp>
        <p:nvSpPr>
          <p:cNvPr id="176" name="ZoneTexte 5"/>
          <p:cNvSpPr/>
          <p:nvPr/>
        </p:nvSpPr>
        <p:spPr>
          <a:xfrm>
            <a:off x="478080" y="1684440"/>
            <a:ext cx="10435320" cy="2405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 gouvernement annonce la « fermeture de 100% des formations menant insuffisamment à l’emploi ou à la poursuite d’études à la rentrée 2026 ».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Les filières tertiaires (très féminisées) sont particulièrement menacées, avec l’annonce brutale d’un plan de reconversion.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77" name="Image 9" descr=""/>
          <p:cNvPicPr/>
          <p:nvPr/>
        </p:nvPicPr>
        <p:blipFill>
          <a:blip r:embed="rId1"/>
          <a:stretch/>
        </p:blipFill>
        <p:spPr>
          <a:xfrm>
            <a:off x="10993680" y="0"/>
            <a:ext cx="1090800" cy="1883520"/>
          </a:xfrm>
          <a:prstGeom prst="rect">
            <a:avLst/>
          </a:prstGeom>
          <a:ln w="0">
            <a:noFill/>
          </a:ln>
        </p:spPr>
      </p:pic>
      <p:sp>
        <p:nvSpPr>
          <p:cNvPr id="178" name="Rectangle 6"/>
          <p:cNvSpPr/>
          <p:nvPr/>
        </p:nvSpPr>
        <p:spPr>
          <a:xfrm rot="21419400">
            <a:off x="2472120" y="6051960"/>
            <a:ext cx="7563240" cy="52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19000"/>
              </a:lnSpc>
              <a:spcAft>
                <a:spcPts val="601"/>
              </a:spcAf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UN PLAN SOCIAL PARTICULIEREMENT DANS LE TERTIAIRE !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29" dur="indefinite" restart="never" nodeType="tmRoot">
          <p:childTnLst>
            <p:seq>
              <p:cTn id="230" dur="indefinite" nodeType="mainSeq">
                <p:childTnLst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39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PlaceHolder 1"/>
          <p:cNvSpPr>
            <a:spLocks noGrp="1"/>
          </p:cNvSpPr>
          <p:nvPr>
            <p:ph type="title"/>
          </p:nvPr>
        </p:nvSpPr>
        <p:spPr>
          <a:xfrm>
            <a:off x="478080" y="344160"/>
            <a:ext cx="10515240" cy="779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fr-FR" sz="3500" spc="-1" strike="noStrike">
                <a:solidFill>
                  <a:srgbClr val="000000"/>
                </a:solidFill>
                <a:latin typeface="Calibri"/>
              </a:rPr>
              <a:t>Alerte sur la carte des formations !</a:t>
            </a:r>
            <a:endParaRPr b="0" lang="en-US" sz="3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0" name="AutoShape 2"/>
          <p:cNvSpPr/>
          <p:nvPr/>
        </p:nvSpPr>
        <p:spPr>
          <a:xfrm>
            <a:off x="0" y="5749200"/>
            <a:ext cx="12191760" cy="1108440"/>
          </a:xfrm>
          <a:custGeom>
            <a:avLst/>
            <a:gdLst>
              <a:gd name="textAreaLeft" fmla="*/ 0 w 12191760"/>
              <a:gd name="textAreaRight" fmla="*/ 12192120 w 12191760"/>
              <a:gd name="textAreaTop" fmla="*/ 221760 h 1108440"/>
              <a:gd name="textAreaBottom" fmla="*/ 1108800 h 110844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1" name="ZoneTexte 5"/>
          <p:cNvSpPr/>
          <p:nvPr/>
        </p:nvSpPr>
        <p:spPr>
          <a:xfrm>
            <a:off x="662400" y="1321200"/>
            <a:ext cx="10146600" cy="3929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Ouverture de formations vers des métiers identifiés comme « d’avenir » ou « en tension », comme les services à la personne (création d’un CAP « grand âge »), peinent à recruter en raison des conditions de travail et de salaires indécentes.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Dans les faits, ne pas tenir compte des envies des élèves et piloter uniquement avec les taux d’insertions dans l’emploi, c’est produire plus d’orientation subie pour les élèves !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Développement des Certificats de Spécialisation (ex MC) de 4500 à 20 000 places. Bac +1 non qualifiant!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82" name="Image 9" descr=""/>
          <p:cNvPicPr/>
          <p:nvPr/>
        </p:nvPicPr>
        <p:blipFill>
          <a:blip r:embed="rId1"/>
          <a:stretch/>
        </p:blipFill>
        <p:spPr>
          <a:xfrm>
            <a:off x="11088720" y="0"/>
            <a:ext cx="1090800" cy="1883520"/>
          </a:xfrm>
          <a:prstGeom prst="rect">
            <a:avLst/>
          </a:prstGeom>
          <a:ln w="0">
            <a:noFill/>
          </a:ln>
        </p:spPr>
      </p:pic>
      <p:sp>
        <p:nvSpPr>
          <p:cNvPr id="183" name="Rectangle 6"/>
          <p:cNvSpPr/>
          <p:nvPr/>
        </p:nvSpPr>
        <p:spPr>
          <a:xfrm rot="21370200">
            <a:off x="4138200" y="6152040"/>
            <a:ext cx="3916440" cy="52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19000"/>
              </a:lnSpc>
              <a:spcAft>
                <a:spcPts val="601"/>
              </a:spcAf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ADÉQUATIONNISME RADICAL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40" dur="indefinite" restart="never" nodeType="tmRoot">
          <p:childTnLst>
            <p:seq>
              <p:cTn id="241" dur="indefinite" nodeType="mainSeq">
                <p:childTnLst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50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AutoShape 2"/>
          <p:cNvSpPr/>
          <p:nvPr/>
        </p:nvSpPr>
        <p:spPr>
          <a:xfrm>
            <a:off x="0" y="4737960"/>
            <a:ext cx="12191760" cy="2119680"/>
          </a:xfrm>
          <a:custGeom>
            <a:avLst/>
            <a:gdLst>
              <a:gd name="textAreaLeft" fmla="*/ 0 w 12191760"/>
              <a:gd name="textAreaRight" fmla="*/ 12192120 w 12191760"/>
              <a:gd name="textAreaTop" fmla="*/ 423720 h 2119680"/>
              <a:gd name="textAreaBottom" fmla="*/ 2120040 h 211968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5" name="Rectangle 4"/>
          <p:cNvSpPr/>
          <p:nvPr/>
        </p:nvSpPr>
        <p:spPr>
          <a:xfrm>
            <a:off x="3181320" y="336240"/>
            <a:ext cx="582912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c00000"/>
                </a:solidFill>
                <a:latin typeface="Calibri"/>
              </a:rPr>
              <a:t>CONSÉQUENCES DU PROJET MACRON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6" name="Rectangle 3"/>
          <p:cNvSpPr/>
          <p:nvPr/>
        </p:nvSpPr>
        <p:spPr>
          <a:xfrm>
            <a:off x="1066680" y="1080000"/>
            <a:ext cx="9483480" cy="3381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FORMATIONS FERMÉES ; PLAN DE RECONVERSIONS FORCEES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PERTES DE POSTES PRÉVUES ET ATTAQUE SUR LE STATUT AVEC ANNUALISATION DES SERVICES ET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REMISE EN CAUSE DES ORS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RÉDUCTION DU TEMPS DE FORMATION GÉNÉRALE ET PROFESSIONNELLE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RAPPROCHEMENT DU STATUT DE L’ÉLÈVE AVEC CELUI DE « SALARIÉ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·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E » LOW-COST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DÉVELOPPEMENT DU MIXAGE DES PUBLICS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7" name="Rectangle 2"/>
          <p:cNvSpPr/>
          <p:nvPr/>
        </p:nvSpPr>
        <p:spPr>
          <a:xfrm>
            <a:off x="1066680" y="3560040"/>
            <a:ext cx="1135512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REMISE EN CAUSE DES DIPLÔMES NATIONAUX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88" name="Flèche : droite 1"/>
          <p:cNvSpPr/>
          <p:nvPr/>
        </p:nvSpPr>
        <p:spPr>
          <a:xfrm>
            <a:off x="426240" y="1101960"/>
            <a:ext cx="508680" cy="31752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c00000"/>
          </a:solidFill>
          <a:ln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90000" bIns="90000" anchor="ctr">
            <a:noAutofit/>
          </a:bodyPr>
          <a:p>
            <a:pPr algn="ctr">
              <a:lnSpc>
                <a:spcPct val="100000"/>
              </a:lnSpc>
            </a:pPr>
            <a:endParaRPr b="0" lang="fr-FR" sz="1800" spc="-1" strike="noStrike">
              <a:solidFill>
                <a:schemeClr val="lt1"/>
              </a:solidFill>
              <a:latin typeface="Calibri"/>
            </a:endParaRPr>
          </a:p>
        </p:txBody>
      </p:sp>
      <p:pic>
        <p:nvPicPr>
          <p:cNvPr id="189" name="Image 5" descr=""/>
          <p:cNvPicPr/>
          <p:nvPr/>
        </p:nvPicPr>
        <p:blipFill>
          <a:blip r:embed="rId1"/>
          <a:stretch/>
        </p:blipFill>
        <p:spPr>
          <a:xfrm>
            <a:off x="426240" y="1647000"/>
            <a:ext cx="523800" cy="353160"/>
          </a:xfrm>
          <a:prstGeom prst="rect">
            <a:avLst/>
          </a:prstGeom>
          <a:ln w="0">
            <a:noFill/>
          </a:ln>
        </p:spPr>
      </p:pic>
      <p:pic>
        <p:nvPicPr>
          <p:cNvPr id="190" name="Image 6" descr=""/>
          <p:cNvPicPr/>
          <p:nvPr/>
        </p:nvPicPr>
        <p:blipFill>
          <a:blip r:embed="rId2"/>
          <a:stretch/>
        </p:blipFill>
        <p:spPr>
          <a:xfrm>
            <a:off x="426240" y="2455560"/>
            <a:ext cx="523800" cy="353160"/>
          </a:xfrm>
          <a:prstGeom prst="rect">
            <a:avLst/>
          </a:prstGeom>
          <a:ln w="0">
            <a:noFill/>
          </a:ln>
        </p:spPr>
      </p:pic>
      <p:pic>
        <p:nvPicPr>
          <p:cNvPr id="191" name="Image 7" descr=""/>
          <p:cNvPicPr/>
          <p:nvPr/>
        </p:nvPicPr>
        <p:blipFill>
          <a:blip r:embed="rId3"/>
          <a:stretch/>
        </p:blipFill>
        <p:spPr>
          <a:xfrm>
            <a:off x="426240" y="2979360"/>
            <a:ext cx="523800" cy="353160"/>
          </a:xfrm>
          <a:prstGeom prst="rect">
            <a:avLst/>
          </a:prstGeom>
          <a:ln w="0">
            <a:noFill/>
          </a:ln>
        </p:spPr>
      </p:pic>
      <p:pic>
        <p:nvPicPr>
          <p:cNvPr id="192" name="Image 12" descr=""/>
          <p:cNvPicPr/>
          <p:nvPr/>
        </p:nvPicPr>
        <p:blipFill>
          <a:blip r:embed="rId4"/>
          <a:stretch/>
        </p:blipFill>
        <p:spPr>
          <a:xfrm>
            <a:off x="426240" y="4134960"/>
            <a:ext cx="523800" cy="353160"/>
          </a:xfrm>
          <a:prstGeom prst="rect">
            <a:avLst/>
          </a:prstGeom>
          <a:ln w="0">
            <a:noFill/>
          </a:ln>
        </p:spPr>
      </p:pic>
      <p:pic>
        <p:nvPicPr>
          <p:cNvPr id="193" name="Image 13" descr=""/>
          <p:cNvPicPr/>
          <p:nvPr/>
        </p:nvPicPr>
        <p:blipFill>
          <a:blip r:embed="rId5"/>
          <a:stretch/>
        </p:blipFill>
        <p:spPr>
          <a:xfrm>
            <a:off x="426240" y="3531960"/>
            <a:ext cx="523800" cy="353160"/>
          </a:xfrm>
          <a:prstGeom prst="rect">
            <a:avLst/>
          </a:prstGeom>
          <a:ln w="0">
            <a:noFill/>
          </a:ln>
        </p:spPr>
      </p:pic>
      <p:pic>
        <p:nvPicPr>
          <p:cNvPr id="194" name="Image 9" descr=""/>
          <p:cNvPicPr/>
          <p:nvPr/>
        </p:nvPicPr>
        <p:blipFill>
          <a:blip r:embed="rId6"/>
          <a:stretch/>
        </p:blipFill>
        <p:spPr>
          <a:xfrm>
            <a:off x="11100600" y="112680"/>
            <a:ext cx="1090800" cy="1883520"/>
          </a:xfrm>
          <a:prstGeom prst="rect">
            <a:avLst/>
          </a:prstGeom>
          <a:ln w="0">
            <a:noFill/>
          </a:ln>
        </p:spPr>
      </p:pic>
      <p:sp>
        <p:nvSpPr>
          <p:cNvPr id="195" name="Rectangle 14"/>
          <p:cNvSpPr/>
          <p:nvPr/>
        </p:nvSpPr>
        <p:spPr>
          <a:xfrm rot="21410400">
            <a:off x="1574640" y="5661000"/>
            <a:ext cx="983808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ffffff"/>
                </a:solidFill>
                <a:latin typeface="Calibri"/>
              </a:rPr>
              <a:t>MENER LA LUTTE POUR DÉFENDRE LES LYCÉES PROFESSIONNELS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96" name="Picture 2" descr="FormesDesLuttes-web-Loubbok2"/>
          <p:cNvPicPr/>
          <p:nvPr/>
        </p:nvPicPr>
        <p:blipFill>
          <a:blip r:embed="rId7"/>
          <a:stretch/>
        </p:blipFill>
        <p:spPr>
          <a:xfrm>
            <a:off x="9808560" y="2484360"/>
            <a:ext cx="1292040" cy="1827000"/>
          </a:xfrm>
          <a:prstGeom prst="rect">
            <a:avLst/>
          </a:prstGeom>
          <a:ln w="0">
            <a:noFill/>
          </a:ln>
        </p:spPr>
      </p:pic>
      <p:pic>
        <p:nvPicPr>
          <p:cNvPr id="197" name="Picture 3" descr="poing"/>
          <p:cNvPicPr/>
          <p:nvPr/>
        </p:nvPicPr>
        <p:blipFill>
          <a:blip r:embed="rId8"/>
          <a:stretch/>
        </p:blipFill>
        <p:spPr>
          <a:xfrm>
            <a:off x="592200" y="5210280"/>
            <a:ext cx="1182240" cy="164736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51" dur="indefinite" restart="never" nodeType="tmRoot">
          <p:childTnLst>
            <p:seq>
              <p:cTn id="252" dur="indefinite" nodeType="mainSeq">
                <p:childTnLst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2" fill="hold">
                      <p:stCondLst>
                        <p:cond delay="indefinite"/>
                      </p:stCondLst>
                      <p:childTnLst>
                        <p:par>
                          <p:cTn id="263" fill="hold">
                            <p:stCondLst>
                              <p:cond delay="0"/>
                            </p:stCondLst>
                            <p:childTnLst>
                              <p:par>
                                <p:cTn id="26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6" dur="500"/>
                                        <p:tgtEl>
                                          <p:spTgt spid="1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1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2" fill="hold">
                      <p:stCondLst>
                        <p:cond delay="indefinite"/>
                      </p:stCondLst>
                      <p:childTnLst>
                        <p:par>
                          <p:cTn id="273" fill="hold">
                            <p:stCondLst>
                              <p:cond delay="0"/>
                            </p:stCondLst>
                            <p:childTnLst>
                              <p:par>
                                <p:cTn id="27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76" dur="500"/>
                                        <p:tgtEl>
                                          <p:spTgt spid="1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>
                      <p:stCondLst>
                        <p:cond delay="indefinite"/>
                      </p:stCondLst>
                      <p:childTnLst>
                        <p:par>
                          <p:cTn id="278" fill="hold">
                            <p:stCondLst>
                              <p:cond delay="0"/>
                            </p:stCondLst>
                            <p:childTnLst>
                              <p:par>
                                <p:cTn id="27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1" dur="500"/>
                                        <p:tgtEl>
                                          <p:spTgt spid="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>
                      <p:stCondLst>
                        <p:cond delay="indefinite"/>
                      </p:stCondLst>
                      <p:childTnLst>
                        <p:par>
                          <p:cTn id="283" fill="hold">
                            <p:stCondLst>
                              <p:cond delay="0"/>
                            </p:stCondLst>
                            <p:childTnLst>
                              <p:par>
                                <p:cTn id="28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86" dur="500"/>
                                        <p:tgtEl>
                                          <p:spTgt spid="1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1" dur="500"/>
                                        <p:tgtEl>
                                          <p:spTgt spid="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>
                      <p:stCondLst>
                        <p:cond delay="indefinite"/>
                      </p:stCondLst>
                      <p:childTnLst>
                        <p:par>
                          <p:cTn id="293" fill="hold">
                            <p:stCondLst>
                              <p:cond delay="0"/>
                            </p:stCondLst>
                            <p:childTnLst>
                              <p:par>
                                <p:cTn id="29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96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1" dur="500"/>
                                        <p:tgtEl>
                                          <p:spTgt spid="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>
                      <p:stCondLst>
                        <p:cond delay="indefinite"/>
                      </p:stCondLst>
                      <p:childTnLst>
                        <p:par>
                          <p:cTn id="303" fill="hold">
                            <p:stCondLst>
                              <p:cond delay="0"/>
                            </p:stCondLst>
                            <p:childTnLst>
                              <p:par>
                                <p:cTn id="30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06" dur="5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1" dur="500"/>
                                        <p:tgtEl>
                                          <p:spTgt spid="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16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>
                      <p:stCondLst>
                        <p:cond delay="indefinite"/>
                      </p:stCondLst>
                      <p:childTnLst>
                        <p:par>
                          <p:cTn id="318" fill="hold">
                            <p:stCondLst>
                              <p:cond delay="0"/>
                            </p:stCondLst>
                            <p:childTnLst>
                              <p:par>
                                <p:cTn id="31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1" dur="500"/>
                                        <p:tgtEl>
                                          <p:spTgt spid="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>
                      <p:stCondLst>
                        <p:cond delay="indefinite"/>
                      </p:stCondLst>
                      <p:childTnLst>
                        <p:par>
                          <p:cTn id="323" fill="hold">
                            <p:stCondLst>
                              <p:cond delay="0"/>
                            </p:stCondLst>
                            <p:childTnLst>
                              <p:par>
                                <p:cTn id="32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26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1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2" fill="hold">
                      <p:stCondLst>
                        <p:cond delay="indefinite"/>
                      </p:stCondLst>
                      <p:childTnLst>
                        <p:par>
                          <p:cTn id="333" fill="hold">
                            <p:stCondLst>
                              <p:cond delay="0"/>
                            </p:stCondLst>
                            <p:childTnLst>
                              <p:par>
                                <p:cTn id="33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336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478080" y="365040"/>
            <a:ext cx="10515240" cy="779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fr-FR" sz="3500" spc="-1" strike="noStrike">
                <a:solidFill>
                  <a:srgbClr val="000000"/>
                </a:solidFill>
                <a:latin typeface="Calibri"/>
              </a:rPr>
              <a:t>Concrètement, pour les élèves…</a:t>
            </a:r>
            <a:endParaRPr b="0" lang="en-US" sz="3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0" name="AutoShape 2"/>
          <p:cNvSpPr/>
          <p:nvPr/>
        </p:nvSpPr>
        <p:spPr>
          <a:xfrm>
            <a:off x="0" y="5749200"/>
            <a:ext cx="12191760" cy="1108440"/>
          </a:xfrm>
          <a:custGeom>
            <a:avLst/>
            <a:gdLst>
              <a:gd name="textAreaLeft" fmla="*/ 0 w 12191760"/>
              <a:gd name="textAreaRight" fmla="*/ 12192120 w 12191760"/>
              <a:gd name="textAreaTop" fmla="*/ 221760 h 1108440"/>
              <a:gd name="textAreaBottom" fmla="*/ 1108800 h 110844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1" name="ZoneTexte 3"/>
          <p:cNvSpPr/>
          <p:nvPr/>
        </p:nvSpPr>
        <p:spPr>
          <a:xfrm>
            <a:off x="478080" y="2222640"/>
            <a:ext cx="11526840" cy="4987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50000"/>
              </a:lnSpc>
            </a:pPr>
            <a:r>
              <a:rPr b="1" lang="fr-FR" sz="9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9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«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Mentorat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»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mis en place avec « des partenariats avec les principales associations dédiées à l’accompagnement des jeunes ». Organisation d’une sortie précoce du système scolaire.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« AvenirPro »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: élèves suivis par « France Travail » (ex Pole Emploi) pour la préparation à l’insertion professionnelle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457200" indent="-45720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« Ambition emploi »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: conservation statut lycéen, stages, aide à la recherche d’emploi, immersion en classe de term (?)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2" name="ZoneTexte 5"/>
          <p:cNvSpPr/>
          <p:nvPr/>
        </p:nvSpPr>
        <p:spPr>
          <a:xfrm>
            <a:off x="478080" y="1342800"/>
            <a:ext cx="10265760" cy="12171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PFMP : Gratification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de 1,4€/h en 2</a:t>
            </a:r>
            <a:r>
              <a:rPr b="0" lang="fr-FR" sz="2800" spc="-1" strike="noStrike" baseline="30000">
                <a:solidFill>
                  <a:srgbClr val="000000"/>
                </a:solidFill>
                <a:latin typeface="Calibri"/>
              </a:rPr>
              <a:t>nde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Bac Pro et 1</a:t>
            </a:r>
            <a:r>
              <a:rPr b="0" lang="fr-FR" sz="2800" spc="-1" strike="noStrike" baseline="30000">
                <a:solidFill>
                  <a:srgbClr val="000000"/>
                </a:solidFill>
                <a:latin typeface="Calibri"/>
              </a:rPr>
              <a:t>ère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année de CAP, 2,1€/h en 1</a:t>
            </a:r>
            <a:r>
              <a:rPr b="0" lang="fr-FR" sz="2800" spc="-1" strike="noStrike" baseline="30000">
                <a:solidFill>
                  <a:srgbClr val="000000"/>
                </a:solidFill>
                <a:latin typeface="Calibri"/>
              </a:rPr>
              <a:t>ère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bac pro et 2</a:t>
            </a:r>
            <a:r>
              <a:rPr b="0" lang="fr-FR" sz="2800" spc="-1" strike="noStrike" baseline="30000">
                <a:solidFill>
                  <a:srgbClr val="000000"/>
                </a:solidFill>
                <a:latin typeface="Calibri"/>
              </a:rPr>
              <a:t>e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année de CAP, 2,8€/h en term bac pro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3" name="Image 9" descr=""/>
          <p:cNvPicPr/>
          <p:nvPr/>
        </p:nvPicPr>
        <p:blipFill>
          <a:blip r:embed="rId1"/>
          <a:stretch/>
        </p:blipFill>
        <p:spPr>
          <a:xfrm>
            <a:off x="11088720" y="0"/>
            <a:ext cx="1090800" cy="1883520"/>
          </a:xfrm>
          <a:prstGeom prst="rect">
            <a:avLst/>
          </a:prstGeom>
          <a:ln w="0">
            <a:noFill/>
          </a:ln>
        </p:spPr>
      </p:pic>
      <p:sp>
        <p:nvSpPr>
          <p:cNvPr id="104" name="Rectangle 6"/>
          <p:cNvSpPr/>
          <p:nvPr/>
        </p:nvSpPr>
        <p:spPr>
          <a:xfrm rot="21450000">
            <a:off x="2738520" y="6045480"/>
            <a:ext cx="8110440" cy="8636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ct val="119000"/>
              </a:lnSpc>
              <a:spcAft>
                <a:spcPts val="601"/>
              </a:spcAft>
            </a:pPr>
            <a:r>
              <a:rPr b="1" lang="fr-FR" sz="2800" spc="-1" strike="noStrike">
                <a:solidFill>
                  <a:srgbClr val="ffffff"/>
                </a:solidFill>
                <a:latin typeface="Calibri"/>
              </a:rPr>
              <a:t>EXIGEONS PLUS  D’ÉCOLE,  MOINS D’ENTREPRISE !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9000"/>
              </a:lnSpc>
              <a:spcAft>
                <a:spcPts val="601"/>
              </a:spcAft>
            </a:pPr>
            <a:r>
              <a:rPr b="0" lang="fr-FR" sz="105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fr-FR" sz="105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42" dur="indefinite" restart="never" nodeType="tmRoot">
          <p:childTnLst>
            <p:seq>
              <p:cTn id="43" dur="indefinite" nodeType="mainSeq">
                <p:childTnLst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56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PlaceHolder 1"/>
          <p:cNvSpPr>
            <a:spLocks noGrp="1"/>
          </p:cNvSpPr>
          <p:nvPr>
            <p:ph type="title"/>
          </p:nvPr>
        </p:nvSpPr>
        <p:spPr>
          <a:xfrm>
            <a:off x="478080" y="365040"/>
            <a:ext cx="10515240" cy="779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fr-FR" sz="3500" spc="-1" strike="noStrike">
                <a:solidFill>
                  <a:srgbClr val="000000"/>
                </a:solidFill>
                <a:latin typeface="Calibri"/>
              </a:rPr>
              <a:t>Concrètement, pour les élèves…</a:t>
            </a:r>
            <a:endParaRPr b="0" lang="en-US" sz="3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6" name="AutoShape 2"/>
          <p:cNvSpPr/>
          <p:nvPr/>
        </p:nvSpPr>
        <p:spPr>
          <a:xfrm>
            <a:off x="0" y="5648400"/>
            <a:ext cx="12191760" cy="1209240"/>
          </a:xfrm>
          <a:custGeom>
            <a:avLst/>
            <a:gdLst>
              <a:gd name="textAreaLeft" fmla="*/ 0 w 12191760"/>
              <a:gd name="textAreaRight" fmla="*/ 12192120 w 12191760"/>
              <a:gd name="textAreaTop" fmla="*/ 241920 h 1209240"/>
              <a:gd name="textAreaBottom" fmla="*/ 1209600 h 120924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7" name="ZoneTexte 5"/>
          <p:cNvSpPr/>
          <p:nvPr/>
        </p:nvSpPr>
        <p:spPr>
          <a:xfrm>
            <a:off x="679680" y="2233080"/>
            <a:ext cx="11512080" cy="307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Epreuves anticipées et réduction de l’année de terminale [rentrée 2024]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Parcours de consolidation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en STS, suite à un « pré-conseil de classe » (mais gratification de 600€ au lieu de 1200€)  ou </a:t>
            </a: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doublement des PFMP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en terminale. 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343080" indent="-34308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Groupes à effectifs réduits 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en français et mathématiques (heures dans EDT des élèves et des profs, pas d’heures en +), </a:t>
            </a: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« ateliers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1" lang="fr-FR" sz="2800" spc="-1" strike="noStrike">
                <a:solidFill>
                  <a:srgbClr val="000000"/>
                </a:solidFill>
                <a:latin typeface="Calibri"/>
              </a:rPr>
              <a:t>optionnels »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(codage, entreprenariat, LV2, art oratoire, philosophie, etc.). </a:t>
            </a:r>
            <a:r>
              <a:rPr b="1" lang="fr-FR" sz="2800" spc="-1" strike="noStrike">
                <a:solidFill>
                  <a:srgbClr val="ff0000"/>
                </a:solidFill>
                <a:latin typeface="Calibri"/>
              </a:rPr>
              <a:t>Liés au Pacte !</a:t>
            </a: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 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08" name="ZoneTexte 2"/>
          <p:cNvSpPr/>
          <p:nvPr/>
        </p:nvSpPr>
        <p:spPr>
          <a:xfrm>
            <a:off x="478080" y="1144440"/>
            <a:ext cx="838944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3600" spc="-1" strike="noStrike">
                <a:solidFill>
                  <a:srgbClr val="000000"/>
                </a:solidFill>
                <a:latin typeface="Calibri"/>
              </a:rPr>
              <a:t>Accompagnement </a:t>
            </a:r>
            <a:endParaRPr b="0" lang="fr-FR" sz="36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09" name="Image 3" descr=""/>
          <p:cNvPicPr/>
          <p:nvPr/>
        </p:nvPicPr>
        <p:blipFill>
          <a:blip r:embed="rId1"/>
          <a:stretch/>
        </p:blipFill>
        <p:spPr>
          <a:xfrm>
            <a:off x="11100600" y="28080"/>
            <a:ext cx="1090800" cy="1883520"/>
          </a:xfrm>
          <a:prstGeom prst="rect">
            <a:avLst/>
          </a:prstGeom>
          <a:ln w="0">
            <a:noFill/>
          </a:ln>
        </p:spPr>
      </p:pic>
      <p:sp>
        <p:nvSpPr>
          <p:cNvPr id="110" name="Oval 2"/>
          <p:cNvSpPr/>
          <p:nvPr/>
        </p:nvSpPr>
        <p:spPr>
          <a:xfrm>
            <a:off x="8272800" y="256320"/>
            <a:ext cx="1849320" cy="1790640"/>
          </a:xfrm>
          <a:prstGeom prst="ellipse">
            <a:avLst/>
          </a:prstGeom>
          <a:solidFill>
            <a:srgbClr val="ffc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36720" rIns="36720" tIns="36720" bIns="36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c00000"/>
                </a:solidFill>
                <a:latin typeface="Comic Sans MS"/>
              </a:rPr>
              <a:t>EXIGEONS</a:t>
            </a:r>
            <a:r>
              <a:rPr b="1" lang="fr-FR" sz="1200" spc="-1" strike="noStrike">
                <a:solidFill>
                  <a:srgbClr val="c00000"/>
                </a:solidFill>
                <a:latin typeface="Comic Sans MS"/>
              </a:rPr>
              <a:t> </a:t>
            </a: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fr-FR" sz="700" spc="-1" strike="noStrike">
                <a:solidFill>
                  <a:srgbClr val="c00000"/>
                </a:solidFill>
                <a:latin typeface="Comic Sans MS"/>
              </a:rPr>
              <a:t> </a:t>
            </a:r>
            <a:endParaRPr b="0" lang="fr-FR" sz="7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fr-FR" sz="1200" spc="-1" strike="noStrike">
                <a:solidFill>
                  <a:srgbClr val="c00000"/>
                </a:solidFill>
                <a:latin typeface="Comic Sans MS"/>
              </a:rPr>
              <a:t>PLUS D’ÉCOLE</a:t>
            </a: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endParaRPr b="0" lang="fr-FR" sz="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fr-FR" sz="1200" spc="-1" strike="noStrike">
                <a:solidFill>
                  <a:srgbClr val="c00000"/>
                </a:solidFill>
                <a:latin typeface="Comic Sans MS"/>
              </a:rPr>
              <a:t>MOINS   D’ENTREPRISE !</a:t>
            </a: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11" name="Rectangle 8"/>
          <p:cNvSpPr/>
          <p:nvPr/>
        </p:nvSpPr>
        <p:spPr>
          <a:xfrm rot="21450000">
            <a:off x="1516320" y="5984280"/>
            <a:ext cx="983808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ffffff"/>
                </a:solidFill>
                <a:latin typeface="Calibri"/>
              </a:rPr>
              <a:t>LE FAUX-SEMBLANT DES DISPOSITIFS D’AIDE ET DE SOUTIEN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7" dur="indefinite" restart="never" nodeType="tmRoot">
          <p:childTnLst>
            <p:seq>
              <p:cTn id="58" dur="indefinite" nodeType="mainSeq">
                <p:childTnLst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67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PlaceHolder 1"/>
          <p:cNvSpPr>
            <a:spLocks noGrp="1"/>
          </p:cNvSpPr>
          <p:nvPr>
            <p:ph type="title"/>
          </p:nvPr>
        </p:nvSpPr>
        <p:spPr>
          <a:xfrm>
            <a:off x="478080" y="365040"/>
            <a:ext cx="10515240" cy="779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fr-FR" sz="3500" spc="-1" strike="noStrike">
                <a:solidFill>
                  <a:srgbClr val="000000"/>
                </a:solidFill>
                <a:latin typeface="Calibri"/>
              </a:rPr>
              <a:t>Les dangers pour les élèves…</a:t>
            </a:r>
            <a:endParaRPr b="0" lang="en-US" sz="3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3" name="AutoShape 2"/>
          <p:cNvSpPr/>
          <p:nvPr/>
        </p:nvSpPr>
        <p:spPr>
          <a:xfrm>
            <a:off x="0" y="5513760"/>
            <a:ext cx="12191760" cy="1343880"/>
          </a:xfrm>
          <a:custGeom>
            <a:avLst/>
            <a:gdLst>
              <a:gd name="textAreaLeft" fmla="*/ 0 w 12191760"/>
              <a:gd name="textAreaRight" fmla="*/ 12192120 w 12191760"/>
              <a:gd name="textAreaTop" fmla="*/ 268560 h 1343880"/>
              <a:gd name="textAreaBottom" fmla="*/ 1344240 h 134388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4" name="ZoneTexte 2"/>
          <p:cNvSpPr/>
          <p:nvPr/>
        </p:nvSpPr>
        <p:spPr>
          <a:xfrm>
            <a:off x="478080" y="2057400"/>
            <a:ext cx="10294920" cy="3075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Une réduction supplémentaire du temps de formation (terminale)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Élèves poussés vers l’entreprise plutôt que vers l’école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Suppression de filières tertiaires : réduction des possibilités d’orientation, plus d’orientation subie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Généralisation de l’évaluation par compétences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  <a:p>
            <a:pPr marL="285840" indent="-285840">
              <a:lnSpc>
                <a:spcPct val="10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800" spc="-1" strike="noStrike">
                <a:solidFill>
                  <a:srgbClr val="000000"/>
                </a:solidFill>
                <a:latin typeface="Calibri"/>
              </a:rPr>
              <a:t>Carte des formations adaptée au local : jeunesse assignée à résidence!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15" name="Image 3" descr=""/>
          <p:cNvPicPr/>
          <p:nvPr/>
        </p:nvPicPr>
        <p:blipFill>
          <a:blip r:embed="rId1"/>
          <a:stretch/>
        </p:blipFill>
        <p:spPr>
          <a:xfrm>
            <a:off x="11100600" y="20880"/>
            <a:ext cx="1090800" cy="1883520"/>
          </a:xfrm>
          <a:prstGeom prst="rect">
            <a:avLst/>
          </a:prstGeom>
          <a:ln w="0">
            <a:noFill/>
          </a:ln>
        </p:spPr>
      </p:pic>
      <p:sp>
        <p:nvSpPr>
          <p:cNvPr id="116" name="Rectangle 5"/>
          <p:cNvSpPr/>
          <p:nvPr/>
        </p:nvSpPr>
        <p:spPr>
          <a:xfrm rot="21450000">
            <a:off x="1516320" y="5984280"/>
            <a:ext cx="983808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ffffff"/>
                </a:solidFill>
                <a:latin typeface="Calibri"/>
              </a:rPr>
              <a:t>LES LP ET LES ÉLÈVES NE SONT PAS AU SERVICE DES ENTREPRISES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68" dur="indefinite" restart="never" nodeType="tmRoot">
          <p:childTnLst>
            <p:seq>
              <p:cTn id="69" dur="indefinite" nodeType="mainSeq">
                <p:childTnLst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478080" y="365040"/>
            <a:ext cx="10515240" cy="779040"/>
          </a:xfrm>
          <a:prstGeom prst="rect">
            <a:avLst/>
          </a:prstGeom>
          <a:noFill/>
          <a:ln w="0">
            <a:noFill/>
          </a:ln>
        </p:spPr>
        <p:txBody>
          <a:bodyPr anchor="ctr">
            <a:normAutofit/>
          </a:bodyPr>
          <a:p>
            <a:pPr indent="0">
              <a:lnSpc>
                <a:spcPct val="90000"/>
              </a:lnSpc>
              <a:buNone/>
            </a:pPr>
            <a:r>
              <a:rPr b="1" lang="fr-FR" sz="3500" spc="-1" strike="noStrike">
                <a:solidFill>
                  <a:srgbClr val="000000"/>
                </a:solidFill>
                <a:latin typeface="Calibri"/>
              </a:rPr>
              <a:t>Concrètement, pour les personnels…</a:t>
            </a:r>
            <a:endParaRPr b="0" lang="en-US" sz="35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8" name="AutoShape 2"/>
          <p:cNvSpPr/>
          <p:nvPr/>
        </p:nvSpPr>
        <p:spPr>
          <a:xfrm>
            <a:off x="0" y="5567040"/>
            <a:ext cx="12191760" cy="1322280"/>
          </a:xfrm>
          <a:custGeom>
            <a:avLst/>
            <a:gdLst>
              <a:gd name="textAreaLeft" fmla="*/ 0 w 12191760"/>
              <a:gd name="textAreaRight" fmla="*/ 12192120 w 12191760"/>
              <a:gd name="textAreaTop" fmla="*/ 264240 h 1322280"/>
              <a:gd name="textAreaBottom" fmla="*/ 1322640 h 132228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9" name="ZoneTexte 2"/>
          <p:cNvSpPr/>
          <p:nvPr/>
        </p:nvSpPr>
        <p:spPr>
          <a:xfrm>
            <a:off x="674640" y="1028520"/>
            <a:ext cx="11517120" cy="60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4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Suppression de postes :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particulièrement</a:t>
            </a: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en tertiaire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0" name="ZoneTexte 3"/>
          <p:cNvSpPr/>
          <p:nvPr/>
        </p:nvSpPr>
        <p:spPr>
          <a:xfrm>
            <a:off x="674640" y="1481400"/>
            <a:ext cx="10004760" cy="2649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4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Remise en cause des métiers de l’Éducation nationale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4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Appel à des </a:t>
            </a: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« formateurs associés »  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4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Pédagogie imposée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(ProFan)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40000"/>
              </a:lnSpc>
              <a:buClr>
                <a:srgbClr val="000000"/>
              </a:buClr>
              <a:buFont typeface="Arial"/>
              <a:buChar char="•"/>
            </a:pP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Suivi du décrochage par des</a:t>
            </a: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 « mentors »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lvl="1" marL="743040" indent="-285840">
              <a:lnSpc>
                <a:spcPct val="14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Bureau des Entreprises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: et les DDF ?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1" name="ZoneTexte 5"/>
          <p:cNvSpPr/>
          <p:nvPr/>
        </p:nvSpPr>
        <p:spPr>
          <a:xfrm>
            <a:off x="674640" y="4654440"/>
            <a:ext cx="8250480" cy="60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4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Risque d’annualisation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2" name="ZoneTexte 7"/>
          <p:cNvSpPr/>
          <p:nvPr/>
        </p:nvSpPr>
        <p:spPr>
          <a:xfrm>
            <a:off x="674640" y="4093200"/>
            <a:ext cx="12273840" cy="601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marL="285840" indent="-285840">
              <a:lnSpc>
                <a:spcPct val="140000"/>
              </a:lnSpc>
              <a:buClr>
                <a:srgbClr val="000000"/>
              </a:buClr>
              <a:buFont typeface="Arial"/>
              <a:buChar char="•"/>
            </a:pPr>
            <a:r>
              <a:rPr b="1" lang="fr-FR" sz="2400" spc="-1" strike="noStrike">
                <a:solidFill>
                  <a:srgbClr val="000000"/>
                </a:solidFill>
                <a:latin typeface="Calibri"/>
              </a:rPr>
              <a:t>Formation obligatoire </a:t>
            </a:r>
            <a:r>
              <a:rPr b="0" lang="fr-FR" sz="2400" spc="-1" strike="noStrike">
                <a:solidFill>
                  <a:srgbClr val="000000"/>
                </a:solidFill>
                <a:latin typeface="Calibri"/>
              </a:rPr>
              <a:t>en entreprise ou en Campus des métiers pour les profs de pro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23" name="Image 10" descr=""/>
          <p:cNvPicPr/>
          <p:nvPr/>
        </p:nvPicPr>
        <p:blipFill>
          <a:blip r:embed="rId1"/>
          <a:stretch/>
        </p:blipFill>
        <p:spPr>
          <a:xfrm>
            <a:off x="11100600" y="0"/>
            <a:ext cx="1090800" cy="1883520"/>
          </a:xfrm>
          <a:prstGeom prst="rect">
            <a:avLst/>
          </a:prstGeom>
          <a:ln w="0">
            <a:noFill/>
          </a:ln>
        </p:spPr>
      </p:pic>
      <p:sp>
        <p:nvSpPr>
          <p:cNvPr id="124" name="Rectangle 8"/>
          <p:cNvSpPr/>
          <p:nvPr/>
        </p:nvSpPr>
        <p:spPr>
          <a:xfrm rot="21450000">
            <a:off x="3219120" y="5781960"/>
            <a:ext cx="9838080" cy="516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2800" spc="-1" strike="noStrike">
                <a:solidFill>
                  <a:srgbClr val="ffffff"/>
                </a:solidFill>
                <a:latin typeface="Calibri"/>
              </a:rPr>
              <a:t>ATTAQUE SUR LES POSTES ET LE STATUT</a:t>
            </a:r>
            <a:endParaRPr b="0" lang="fr-FR" sz="28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9" dur="indefinite" restart="never" nodeType="tmRoot">
          <p:childTnLst>
            <p:seq>
              <p:cTn id="80" dur="indefinite" nodeType="mainSeq">
                <p:childTnLst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nodeType="clickEffect" fill="hold" presetClass="entr" presetID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1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Image 10" descr=""/>
          <p:cNvPicPr/>
          <p:nvPr/>
        </p:nvPicPr>
        <p:blipFill>
          <a:blip r:embed="rId1"/>
          <a:stretch/>
        </p:blipFill>
        <p:spPr>
          <a:xfrm>
            <a:off x="11004480" y="0"/>
            <a:ext cx="1187280" cy="2036880"/>
          </a:xfrm>
          <a:prstGeom prst="rect">
            <a:avLst/>
          </a:prstGeom>
          <a:ln w="0">
            <a:noFill/>
          </a:ln>
        </p:spPr>
      </p:pic>
      <p:sp>
        <p:nvSpPr>
          <p:cNvPr id="126" name="AutoShape 2"/>
          <p:cNvSpPr/>
          <p:nvPr/>
        </p:nvSpPr>
        <p:spPr>
          <a:xfrm>
            <a:off x="0" y="4764960"/>
            <a:ext cx="12191760" cy="2118960"/>
          </a:xfrm>
          <a:custGeom>
            <a:avLst/>
            <a:gdLst>
              <a:gd name="textAreaLeft" fmla="*/ 0 w 12191760"/>
              <a:gd name="textAreaRight" fmla="*/ 12192120 w 12191760"/>
              <a:gd name="textAreaTop" fmla="*/ 423720 h 2118960"/>
              <a:gd name="textAreaBottom" fmla="*/ 2119320 h 211896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7" name="Rectangle 11"/>
          <p:cNvSpPr/>
          <p:nvPr/>
        </p:nvSpPr>
        <p:spPr>
          <a:xfrm>
            <a:off x="2546640" y="77400"/>
            <a:ext cx="8639640" cy="699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fr-FR" sz="2000" spc="-1" strike="noStrike" cap="small">
                <a:solidFill>
                  <a:srgbClr val="000000"/>
                </a:solidFill>
                <a:latin typeface="Calibri"/>
              </a:rPr>
              <a:t>pacte</a:t>
            </a:r>
            <a:r>
              <a:rPr b="1" lang="fr-FR" sz="2000" spc="-1" strike="noStrike" cap="small">
                <a:solidFill>
                  <a:srgbClr val="000000"/>
                </a:solidFill>
                <a:latin typeface="Calibri"/>
              </a:rPr>
              <a:t> plp : arme de destruction massive de nos lp et de nos métiers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 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8" name="Text Box 5"/>
          <p:cNvSpPr/>
          <p:nvPr/>
        </p:nvSpPr>
        <p:spPr>
          <a:xfrm>
            <a:off x="313560" y="1315080"/>
            <a:ext cx="4479120" cy="19112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36720" rIns="36720" tIns="36720" bIns="36720" anchor="t">
            <a:noAutofit/>
          </a:bodyPr>
          <a:p>
            <a:pPr algn="just"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Les PLP, les CPE et les  PSYEN , titulaires ou non, y compris les personnels sans élèves,  à temps partiel, quel que soit le cycle d’exercice, 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sur la base du volontariat,</a:t>
            </a: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 pour une durée d’une année scolaire.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Pas de volontaires, pas de </a:t>
            </a:r>
            <a:r>
              <a:rPr b="1" i="1" lang="fr-FR" sz="1800" spc="-1" strike="noStrike">
                <a:solidFill>
                  <a:srgbClr val="000000"/>
                </a:solidFill>
                <a:latin typeface="Calibri"/>
              </a:rPr>
              <a:t>Pacte</a:t>
            </a:r>
            <a:r>
              <a:rPr b="1" lang="fr-FR" sz="1800" spc="-1" strike="noStrike">
                <a:solidFill>
                  <a:srgbClr val="000000"/>
                </a:solidFill>
                <a:latin typeface="Calibri"/>
              </a:rPr>
              <a:t> !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18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29" name="Text Box 11"/>
          <p:cNvSpPr/>
          <p:nvPr/>
        </p:nvSpPr>
        <p:spPr>
          <a:xfrm>
            <a:off x="1602720" y="3355200"/>
            <a:ext cx="1977840" cy="875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36720" rIns="36720" tIns="36720" bIns="36720" anchor="t">
            <a:noAutofit/>
          </a:bodyPr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1" lang="fr-FR" sz="1800" spc="-1" strike="noStrike">
                <a:solidFill>
                  <a:srgbClr val="c00000"/>
                </a:solidFill>
                <a:latin typeface="Bebas Neue Bold"/>
              </a:rPr>
              <a:t>En moyenne,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20000"/>
              </a:lnSpc>
              <a:tabLst>
                <a:tab algn="l" pos="0"/>
              </a:tabLst>
            </a:pPr>
            <a:r>
              <a:rPr b="1" lang="fr-FR" sz="1800" spc="-1" strike="noStrike">
                <a:solidFill>
                  <a:srgbClr val="c00000"/>
                </a:solidFill>
                <a:latin typeface="Bebas Neue Bold"/>
              </a:rPr>
              <a:t>déjà 43h de temps de travail par semaine !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0" name="Rectangle 23"/>
          <p:cNvSpPr/>
          <p:nvPr/>
        </p:nvSpPr>
        <p:spPr>
          <a:xfrm rot="21386400">
            <a:off x="2864880" y="5002920"/>
            <a:ext cx="8668800" cy="23209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19000"/>
              </a:lnSpc>
              <a:spcAft>
                <a:spcPts val="601"/>
              </a:spcAft>
            </a:pPr>
            <a:r>
              <a:rPr b="1" lang="fr-FR" sz="2000" spc="-1" strike="noStrike">
                <a:solidFill>
                  <a:srgbClr val="ffffff"/>
                </a:solidFill>
                <a:latin typeface="Calibri"/>
              </a:rPr>
              <a:t>SANS </a:t>
            </a:r>
            <a:r>
              <a:rPr b="1" i="1" lang="fr-FR" sz="2000" spc="-1" strike="noStrike">
                <a:solidFill>
                  <a:srgbClr val="ffffff"/>
                </a:solidFill>
                <a:latin typeface="Calibri"/>
              </a:rPr>
              <a:t>PACTE</a:t>
            </a:r>
            <a:r>
              <a:rPr b="1" lang="fr-FR" sz="2000" spc="-1" strike="noStrike">
                <a:solidFill>
                  <a:srgbClr val="ffffff"/>
                </a:solidFill>
                <a:latin typeface="Calibri"/>
              </a:rPr>
              <a:t>,</a:t>
            </a:r>
            <a:r>
              <a:rPr b="0" lang="fr-FR" sz="20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fr-FR" sz="2000" spc="-1" strike="noStrike">
                <a:solidFill>
                  <a:srgbClr val="ffffff"/>
                </a:solidFill>
                <a:latin typeface="Calibri"/>
              </a:rPr>
              <a:t>PAS DE RÉFORME !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9000"/>
              </a:lnSpc>
              <a:spcAft>
                <a:spcPts val="601"/>
              </a:spcAft>
            </a:pPr>
            <a:r>
              <a:rPr b="1" lang="fr-FR" sz="2000" spc="-1" strike="noStrike">
                <a:solidFill>
                  <a:srgbClr val="ffffff"/>
                </a:solidFill>
                <a:latin typeface="Calibri"/>
              </a:rPr>
              <a:t>RENFORCE LE POUVOIR DES CE SUR LES PERSONNELS. PRESSION MANAGÉRIALE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ffffff"/>
                </a:solidFill>
                <a:latin typeface="Calibri"/>
              </a:rPr>
              <a:t>FAUX-SEMBLANT DES MISSIONS D’AIDE ET DE SOUTIEN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1" lang="fr-FR" sz="2000" spc="-1" strike="noStrike">
                <a:solidFill>
                  <a:srgbClr val="ffffff"/>
                </a:solidFill>
                <a:latin typeface="Calibri"/>
              </a:rPr>
              <a:t>DÉVELOPPEMENT DU LIEN LP/ENTREPPRISE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 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9000"/>
              </a:lnSpc>
              <a:spcAft>
                <a:spcPts val="601"/>
              </a:spcAft>
            </a:pP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1" name="ZoneTexte 1"/>
          <p:cNvSpPr/>
          <p:nvPr/>
        </p:nvSpPr>
        <p:spPr>
          <a:xfrm>
            <a:off x="1211040" y="833760"/>
            <a:ext cx="2355840" cy="3639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lang="fr-FR" sz="1800" spc="-1" strike="noStrike">
                <a:solidFill>
                  <a:srgbClr val="c00000"/>
                </a:solidFill>
                <a:latin typeface="Calibri"/>
              </a:rPr>
              <a:t>QUI EST CONCERNÉ·E ?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2" name="Oval 2"/>
          <p:cNvSpPr/>
          <p:nvPr/>
        </p:nvSpPr>
        <p:spPr>
          <a:xfrm>
            <a:off x="5432760" y="694080"/>
            <a:ext cx="1199880" cy="875880"/>
          </a:xfrm>
          <a:prstGeom prst="ellipse">
            <a:avLst/>
          </a:prstGeom>
          <a:solidFill>
            <a:srgbClr val="d9d9d9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36720" rIns="36720" tIns="36720" bIns="36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i="1" lang="fr-FR" sz="1400" spc="-1" strike="noStrike">
                <a:solidFill>
                  <a:srgbClr val="c00000"/>
                </a:solidFill>
                <a:latin typeface="Bebas Neue Bold"/>
              </a:rPr>
              <a:t>Le pacte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i="1" lang="fr-FR" sz="1200" spc="-1" strike="noStrike">
                <a:solidFill>
                  <a:srgbClr val="c00000"/>
                </a:solidFill>
                <a:latin typeface="Bebas Neue Bold"/>
              </a:rPr>
              <a:t>      </a:t>
            </a:r>
            <a:r>
              <a:rPr b="1" i="1" lang="fr-FR" sz="1200" spc="-1" strike="noStrike">
                <a:solidFill>
                  <a:srgbClr val="c00000"/>
                </a:solidFill>
                <a:latin typeface="Bebas Neue Bold"/>
              </a:rPr>
              <a:t>C'est...</a:t>
            </a:r>
            <a:endParaRPr b="0" lang="fr-FR" sz="12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3" name="Text Box 3"/>
          <p:cNvSpPr/>
          <p:nvPr/>
        </p:nvSpPr>
        <p:spPr>
          <a:xfrm rot="21288000">
            <a:off x="5979600" y="1346400"/>
            <a:ext cx="4615920" cy="2232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36720" rIns="36720" tIns="36720" bIns="36720" anchor="t">
            <a:noAutofit/>
          </a:bodyPr>
          <a:p>
            <a:pPr>
              <a:lnSpc>
                <a:spcPct val="100000"/>
              </a:lnSpc>
            </a:pPr>
            <a:r>
              <a:rPr b="1" i="1" lang="fr-FR" sz="1400" spc="-1" strike="noStrike">
                <a:solidFill>
                  <a:srgbClr val="000000"/>
                </a:solidFill>
                <a:latin typeface="Calibri"/>
              </a:rPr>
              <a:t>JUSQU’À 6 MISSIONS  (18H RCD + (3X24H)  + 2 UNITÉS FORFAITAIRES ) : RCD » (PRIORITAIRE)/PRISE EN CHARGE D’ÉLÈVES (24H)/PARTICIPATION AUX MISSIONS D’INNOVATION PÉDAGOGIQUE (ANNUEL-FORFAITAIRE ) /MISSIONS D’ACCOMPAGNEMENT ET D’ORIENTATION DES ÉLÈVES (ANNUEL-FORFAITAIRE). </a:t>
            </a:r>
            <a:r>
              <a:rPr b="1" lang="fr-FR" sz="1400" spc="-1" strike="noStrike">
                <a:solidFill>
                  <a:srgbClr val="000000"/>
                </a:solidFill>
                <a:latin typeface="Calibri"/>
              </a:rPr>
              <a:t>LE PACTE PLP EST SÉCABLE...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201"/>
              </a:spcAft>
              <a:tabLst>
                <a:tab algn="l" pos="0"/>
              </a:tabLst>
            </a:pPr>
            <a:r>
              <a:rPr b="1" i="1" lang="fr-FR" sz="1400" spc="-1" strike="noStrike">
                <a:solidFill>
                  <a:srgbClr val="000000"/>
                </a:solidFill>
                <a:latin typeface="Calibri"/>
              </a:rPr>
              <a:t>UNE  MISSION = 1250€ EN PRIME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201"/>
              </a:spcAft>
              <a:tabLst>
                <a:tab algn="l" pos="0"/>
              </a:tabLst>
            </a:pPr>
            <a:r>
              <a:rPr b="1" i="1" lang="fr-FR" sz="1400" spc="-1" strike="noStrike">
                <a:solidFill>
                  <a:srgbClr val="000000"/>
                </a:solidFill>
                <a:latin typeface="Calibri"/>
              </a:rPr>
              <a:t>PART FONCTIONNELLE  DE L’ISOE VERSÉE SUR 9 MOIS 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201"/>
              </a:spcAft>
              <a:tabLst>
                <a:tab algn="l" pos="0"/>
              </a:tabLst>
            </a:pPr>
            <a:r>
              <a:rPr b="1" i="1" lang="fr-FR" sz="1400" spc="-1" strike="noStrike">
                <a:solidFill>
                  <a:srgbClr val="000000"/>
                </a:solidFill>
                <a:latin typeface="Calibri"/>
              </a:rPr>
              <a:t>AUTORISE LA FRAGMENTATION DE L’ISOE HORS « RCD »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just">
              <a:lnSpc>
                <a:spcPct val="100000"/>
              </a:lnSpc>
              <a:spcAft>
                <a:spcPts val="201"/>
              </a:spcAft>
              <a:tabLst>
                <a:tab algn="l" pos="0"/>
              </a:tabLst>
            </a:pPr>
            <a:r>
              <a:rPr b="1" i="1" lang="fr-FR" sz="1400" spc="-1" strike="noStrike">
                <a:solidFill>
                  <a:srgbClr val="000000"/>
                </a:solidFill>
                <a:latin typeface="Calibri"/>
              </a:rPr>
              <a:t>LE « RCD » EST PRIORITAIRE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201"/>
              </a:spcAft>
              <a:tabLst>
                <a:tab algn="l" pos="0"/>
              </a:tabLst>
            </a:pPr>
            <a:r>
              <a:rPr b="1" i="1" lang="fr-FR" sz="1400" spc="-1" strike="noStrike">
                <a:solidFill>
                  <a:srgbClr val="000000"/>
                </a:solidFill>
                <a:latin typeface="Calibri"/>
              </a:rPr>
              <a:t>UNE LETTRE DE MISSION CONTRACTUELLE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201"/>
              </a:spcAft>
              <a:tabLst>
                <a:tab algn="l" pos="0"/>
              </a:tabLst>
            </a:pPr>
            <a:r>
              <a:rPr b="1" i="1" lang="fr-FR" sz="1400" spc="-1" strike="noStrike">
                <a:solidFill>
                  <a:srgbClr val="000000"/>
                </a:solidFill>
                <a:latin typeface="Calibri"/>
              </a:rPr>
              <a:t>CALENDRIER DES SIGNATURES FIXÉES MI-OCTOBRE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spcAft>
                <a:spcPts val="201"/>
              </a:spcAft>
              <a:tabLst>
                <a:tab algn="l" pos="0"/>
              </a:tabLst>
            </a:pPr>
            <a:r>
              <a:rPr b="1" i="1" lang="fr-FR" sz="1400" spc="-1" strike="noStrike">
                <a:solidFill>
                  <a:srgbClr val="000000"/>
                </a:solidFill>
                <a:latin typeface="Calibri"/>
              </a:rPr>
              <a:t>UN CONTRÔLE STRICT DES MISSIONS EFFECTUÉES 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02" dur="indefinite" restart="never" nodeType="tmRoot">
          <p:childTnLst>
            <p:seq>
              <p:cTn id="103" dur="indefinite" nodeType="mainSeq"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8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3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18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1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26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AutoShape 2"/>
          <p:cNvSpPr/>
          <p:nvPr/>
        </p:nvSpPr>
        <p:spPr>
          <a:xfrm>
            <a:off x="0" y="6005160"/>
            <a:ext cx="12191760" cy="852480"/>
          </a:xfrm>
          <a:custGeom>
            <a:avLst/>
            <a:gdLst>
              <a:gd name="textAreaLeft" fmla="*/ 0 w 12191760"/>
              <a:gd name="textAreaRight" fmla="*/ 12192120 w 12191760"/>
              <a:gd name="textAreaTop" fmla="*/ 170280 h 852480"/>
              <a:gd name="textAreaBottom" fmla="*/ 852840 h 85248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35" name="Image 5" descr=""/>
          <p:cNvPicPr/>
          <p:nvPr/>
        </p:nvPicPr>
        <p:blipFill>
          <a:blip r:embed="rId1"/>
          <a:stretch/>
        </p:blipFill>
        <p:spPr>
          <a:xfrm>
            <a:off x="10993680" y="0"/>
            <a:ext cx="1187280" cy="2036880"/>
          </a:xfrm>
          <a:prstGeom prst="rect">
            <a:avLst/>
          </a:prstGeom>
          <a:ln w="0">
            <a:noFill/>
          </a:ln>
        </p:spPr>
      </p:pic>
      <p:sp>
        <p:nvSpPr>
          <p:cNvPr id="136" name="Rectangle 12"/>
          <p:cNvSpPr/>
          <p:nvPr/>
        </p:nvSpPr>
        <p:spPr>
          <a:xfrm>
            <a:off x="4045680" y="126360"/>
            <a:ext cx="471312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fr-FR" sz="2000" spc="-1" strike="noStrike" cap="small">
                <a:solidFill>
                  <a:srgbClr val="000000"/>
                </a:solidFill>
                <a:latin typeface="Calibri"/>
              </a:rPr>
              <a:t>pacte</a:t>
            </a:r>
            <a:r>
              <a:rPr b="1" lang="fr-FR" sz="2000" spc="-1" strike="noStrike" cap="small">
                <a:solidFill>
                  <a:srgbClr val="000000"/>
                </a:solidFill>
                <a:latin typeface="Calibri"/>
              </a:rPr>
              <a:t> plp : le bras armé de la réforme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 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37" name="Control 7"/>
          <p:cNvSpPr/>
          <p:nvPr/>
        </p:nvSpPr>
        <p:spPr>
          <a:xfrm>
            <a:off x="5308560" y="3079800"/>
            <a:ext cx="6681600" cy="85863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0" rIns="0" tIns="0" bIns="0" anchor="t">
            <a:no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graphicFrame>
        <p:nvGraphicFramePr>
          <p:cNvPr id="138" name="Tableau 15"/>
          <p:cNvGraphicFramePr/>
          <p:nvPr/>
        </p:nvGraphicFramePr>
        <p:xfrm>
          <a:off x="781560" y="658800"/>
          <a:ext cx="10009800" cy="5344200"/>
        </p:xfrm>
        <a:graphic>
          <a:graphicData uri="http://schemas.openxmlformats.org/drawingml/2006/table">
            <a:tbl>
              <a:tblPr/>
              <a:tblGrid>
                <a:gridCol w="2697840"/>
                <a:gridCol w="2697840"/>
                <a:gridCol w="1785960"/>
                <a:gridCol w="1785960"/>
                <a:gridCol w="1042200"/>
              </a:tblGrid>
              <a:tr h="355320"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Groupe de missions dans l’arrêté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Missions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Quantum 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Bilan d’activité 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Libellé de la mission associée dans l’arrêté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Mise en place de la réforme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355320">
                <a:tc rowSpan="7"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Prise en charge d’élèves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Remplacement de courte durée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18 heures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Remplacement de courte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durée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Prioritaire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7146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Intervenir auprès de petits groupes d’élèves selon les besoins et difficultés (troubles dys, handicaps, difficultés dans les enseignements généraux)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 heures 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 rowSpan="2"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Enseignement complémentaire en groupes d’effectifs réduits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Mesure 2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7146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Permettre aux jeunes une ouverture et un épanouissement à travers un choix d’options (codage, entreprenariat, LV2, art oratoire, philosophie, etc.)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 heures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Mesure 3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53316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Intervenir dans des parcours de consolidation en STS pour augmenter les chances de réussite des étudiants fragiles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 heures (BA et  Annualisation)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 rowSpan="2"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Enseignement et accompagnement dans les périodes post-bac professionnel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Mesure 5.3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4968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Enseigner dans les spécialisations professionnelles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 heures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Mesure 8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53316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Intervention dans les dispositifs Stages de réussite / École ouverte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 heures (BA et  Annualisation)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Intervention dans les dispositifs Stages de réussite / École ouverte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5328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Intervenir dans le cadre de la découverte des métiers en 5e, 4e,3e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24 heures (BA et  Annualisation)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Intervention dans le cadre de la découverte des métiers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Réforme collège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1077480">
                <a:tc>
                  <a:txBody>
                    <a:bodyPr lIns="55440" rIns="5544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Participation aux missions d’innovation pédagogique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Coordonner, prendre en charge et mettre en œuvre des projets pédagogiques innovants (dont CNR)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55440" rIns="5544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Annuel-forfaitaire Coordination et prise en charge des projets d’innovation pédagogique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CNR/SNU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55440" marR="5544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74160" rIns="74160" tIns="37080" bIns="37080" anchor="t">
                      <a:noAutofit/>
                    </a:bodyPr>
                    <a:p>
                      <a:pPr>
                        <a:lnSpc>
                          <a:spcPct val="100000"/>
                        </a:lnSpc>
                      </a:pP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Coordination et prise en charge des projets d’innovation pédagogique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74160" marR="741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74160" rIns="74160" tIns="37080" bIns="3708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CNR/SNU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74160" marR="7416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</a:tbl>
          </a:graphicData>
        </a:graphic>
      </p:graphicFrame>
      <p:sp>
        <p:nvSpPr>
          <p:cNvPr id="139" name="Rectangle 7"/>
          <p:cNvSpPr/>
          <p:nvPr/>
        </p:nvSpPr>
        <p:spPr>
          <a:xfrm rot="21437400">
            <a:off x="3983760" y="6180120"/>
            <a:ext cx="4224600" cy="52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19000"/>
              </a:lnSpc>
              <a:spcAft>
                <a:spcPts val="601"/>
              </a:spcAf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SANS PACTE,</a:t>
            </a:r>
            <a:r>
              <a:rPr b="0" lang="fr-FR" sz="24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PAS DE RÉFORME !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2" dur="indefinite" restart="never" nodeType="tmRoot">
          <p:childTnLst>
            <p:seq>
              <p:cTn id="133" dur="indefinite" nodeType="mainSeq">
                <p:childTnLst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AutoShape 2"/>
          <p:cNvSpPr/>
          <p:nvPr/>
        </p:nvSpPr>
        <p:spPr>
          <a:xfrm>
            <a:off x="0" y="5769360"/>
            <a:ext cx="12191760" cy="1088280"/>
          </a:xfrm>
          <a:custGeom>
            <a:avLst/>
            <a:gdLst>
              <a:gd name="textAreaLeft" fmla="*/ 0 w 12191760"/>
              <a:gd name="textAreaRight" fmla="*/ 12192120 w 12191760"/>
              <a:gd name="textAreaTop" fmla="*/ 217440 h 1088280"/>
              <a:gd name="textAreaBottom" fmla="*/ 1088640 h 108828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1" name="Image 5" descr=""/>
          <p:cNvPicPr/>
          <p:nvPr/>
        </p:nvPicPr>
        <p:blipFill>
          <a:blip r:embed="rId1"/>
          <a:stretch/>
        </p:blipFill>
        <p:spPr>
          <a:xfrm>
            <a:off x="10993680" y="0"/>
            <a:ext cx="1187280" cy="2036880"/>
          </a:xfrm>
          <a:prstGeom prst="rect">
            <a:avLst/>
          </a:prstGeom>
          <a:ln w="0">
            <a:noFill/>
          </a:ln>
        </p:spPr>
      </p:pic>
      <p:sp>
        <p:nvSpPr>
          <p:cNvPr id="142" name="Rectangle 1"/>
          <p:cNvSpPr/>
          <p:nvPr/>
        </p:nvSpPr>
        <p:spPr>
          <a:xfrm>
            <a:off x="3429000" y="1825560"/>
            <a:ext cx="12191760" cy="4568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wrap="none" anchor="ctr">
            <a:spAutoFit/>
          </a:bodyPr>
          <a:p>
            <a:pPr>
              <a:lnSpc>
                <a:spcPct val="100000"/>
              </a:lnSpc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3" name="Rectangle 13"/>
          <p:cNvSpPr/>
          <p:nvPr/>
        </p:nvSpPr>
        <p:spPr>
          <a:xfrm>
            <a:off x="4045680" y="126360"/>
            <a:ext cx="4713120" cy="10044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>
              <a:lnSpc>
                <a:spcPct val="100000"/>
              </a:lnSpc>
            </a:pPr>
            <a:r>
              <a:rPr b="1" i="1" lang="fr-FR" sz="2000" spc="-1" strike="noStrike" cap="small">
                <a:solidFill>
                  <a:srgbClr val="000000"/>
                </a:solidFill>
                <a:latin typeface="Calibri"/>
              </a:rPr>
              <a:t>pacte</a:t>
            </a:r>
            <a:r>
              <a:rPr b="1" lang="fr-FR" sz="2000" spc="-1" strike="noStrike" cap="small">
                <a:solidFill>
                  <a:srgbClr val="000000"/>
                </a:solidFill>
                <a:latin typeface="Calibri"/>
              </a:rPr>
              <a:t> plp : le bras armé de la réforme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fr-FR" sz="2000" spc="-1" strike="noStrike">
                <a:solidFill>
                  <a:srgbClr val="000000"/>
                </a:solidFill>
                <a:latin typeface="Calibri"/>
              </a:rPr>
              <a:t>  </a:t>
            </a:r>
            <a:endParaRPr b="0" lang="fr-FR" sz="2000" spc="-1" strike="noStrike">
              <a:solidFill>
                <a:srgbClr val="000000"/>
              </a:solidFill>
              <a:latin typeface="Arial"/>
            </a:endParaRPr>
          </a:p>
        </p:txBody>
      </p:sp>
      <p:graphicFrame>
        <p:nvGraphicFramePr>
          <p:cNvPr id="144" name="Tableau 15"/>
          <p:cNvGraphicFramePr/>
          <p:nvPr/>
        </p:nvGraphicFramePr>
        <p:xfrm>
          <a:off x="1203120" y="641520"/>
          <a:ext cx="9288000" cy="5003640"/>
        </p:xfrm>
        <a:graphic>
          <a:graphicData uri="http://schemas.openxmlformats.org/drawingml/2006/table">
            <a:tbl>
              <a:tblPr/>
              <a:tblGrid>
                <a:gridCol w="2503080"/>
                <a:gridCol w="2503080"/>
                <a:gridCol w="1657080"/>
                <a:gridCol w="1657080"/>
                <a:gridCol w="966960"/>
              </a:tblGrid>
              <a:tr h="394200"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Groupe de missions dans l’arrêté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Missions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Quantum 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Bilan d’activité 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Libellé de la mission associée dans l’arrêté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Mise en place de la réforme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</a:tr>
              <a:tr h="394200">
                <a:tc rowSpan="7"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ffffff"/>
                          </a:solidFill>
                          <a:latin typeface="Calibri"/>
                        </a:rPr>
                        <a:t> 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1" lang="fr-FR" sz="1000" spc="-1" strike="noStrike">
                          <a:solidFill>
                            <a:schemeClr val="lt1"/>
                          </a:solidFill>
                          <a:latin typeface="Calibri"/>
                        </a:rPr>
                        <a:t>Missions d’accompagnement et d’orientation des élèves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4472c4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Appui à la prise en charge d’élèves à besoins particuliers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Annuel-forfaitaire 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Appui à la prise en charge d’élèves à besoins particuliers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59148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Coordination du dispositif de la découverte des métiers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Annuel-forfaitaire 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Encadrement de la découverte des métiers dans les classes de 5e, 4e et 3e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Réforme collège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59148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Tutorer un groupe d’élèves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Annuel-forfaitaire 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Accompagnement des élèves en difficulté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Mesure 5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788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Détecter les élèves en voie de décrochage et contribuer à leur prise en charge en lien avec les partenaires du lycée professionnel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Annuel-forfaitaire 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 rowSpan="2"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Accompagnement des élèves en difficulté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Accompagnement vers l’emploi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Mesure 5.1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78840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Accompagner les jeunes en année terminale avant, pendant et après le dispositif d’accompagnement personnalisé de Pôle emploi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Annuel-forfaitaire 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Mesure 4 et 6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  <a:tr h="59148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Accompagner après l’année terminale des jeunes ni en emploi ni en formation dans le cadre du dispositif Ambition emploi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Annuel-forfaitaire 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Accompagnement vers l’emploi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06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Mesure 5.2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8ebf4"/>
                    </a:solidFill>
                  </a:tcPr>
                </a:tc>
              </a:tr>
              <a:tr h="591480">
                <a:tc vMerge="1">
                  <a:txBody>
                    <a:bodyPr lIns="90000" rIns="90000" tIns="45000" bIns="45000" anchor="t">
                      <a:noAutofit/>
                    </a:bodyPr>
                    <a:p>
                      <a:endParaRPr b="0" lang="fr-FR" sz="18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90000" marR="90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729fcf"/>
                    </a:solidFill>
                  </a:tcPr>
                </a:tc>
                <a:tc>
                  <a:txBody>
                    <a:bodyPr lIns="68400" rIns="68400" tIns="0" bIns="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Lien établissement-entreprise (formation des tuteurs de stage, bureau des entreprises)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anchor="ctr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Annuel-forfaitaire 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(BA)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  <a:tabLst>
                          <a:tab algn="l" pos="0"/>
                        </a:tabLst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</a:rPr>
                        <a:t>Accompagnement</a:t>
                      </a:r>
                      <a:r>
                        <a:rPr b="0" lang="fr-FR" sz="1000" spc="-1" strike="noStrike">
                          <a:solidFill>
                            <a:schemeClr val="dk1"/>
                          </a:solidFill>
                          <a:latin typeface="Calibri"/>
                        </a:rPr>
                        <a:t> vers l’emploi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  <a:tabLst>
                          <a:tab algn="l" pos="0"/>
                        </a:tabLst>
                      </a:pP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  <a:tc>
                  <a:txBody>
                    <a:bodyPr lIns="68400" rIns="68400" tIns="0" bIns="0" anchor="t">
                      <a:noAutofit/>
                    </a:bodyPr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 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>
                        <a:lnSpc>
                          <a:spcPct val="118000"/>
                        </a:lnSpc>
                      </a:pPr>
                      <a:r>
                        <a:rPr b="0" lang="fr-FR" sz="1000" spc="-1" strike="noStrike">
                          <a:solidFill>
                            <a:srgbClr val="000000"/>
                          </a:solidFill>
                          <a:latin typeface="Calibri"/>
                          <a:ea typeface="Times New Roman"/>
                        </a:rPr>
                        <a:t>Mesure 9</a:t>
                      </a:r>
                      <a:endParaRPr b="0" lang="fr-FR" sz="1000" spc="-1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t" marL="68400" marR="68400"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cfd5e9"/>
                    </a:solidFill>
                  </a:tcPr>
                </a:tc>
              </a:tr>
            </a:tbl>
          </a:graphicData>
        </a:graphic>
      </p:graphicFrame>
      <p:sp>
        <p:nvSpPr>
          <p:cNvPr id="145" name="Rectangle 16"/>
          <p:cNvSpPr/>
          <p:nvPr/>
        </p:nvSpPr>
        <p:spPr>
          <a:xfrm rot="21370200">
            <a:off x="3984120" y="6151680"/>
            <a:ext cx="4224600" cy="5248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 anchor="t">
            <a:spAutoFit/>
          </a:bodyPr>
          <a:p>
            <a:pPr>
              <a:lnSpc>
                <a:spcPct val="119000"/>
              </a:lnSpc>
              <a:spcAft>
                <a:spcPts val="601"/>
              </a:spcAf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SANS PACTE,</a:t>
            </a:r>
            <a:r>
              <a:rPr b="0" lang="fr-FR" sz="2400" spc="-1" strike="noStrike">
                <a:solidFill>
                  <a:srgbClr val="ffffff"/>
                </a:solidFill>
                <a:latin typeface="Calibri"/>
              </a:rPr>
              <a:t> </a:t>
            </a: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PAS DE RÉFORME !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39" dur="indefinite" restart="never" nodeType="tmRoot">
          <p:childTnLst>
            <p:seq>
              <p:cTn id="140" dur="indefinite" nodeType="mainSeq">
                <p:childTnLst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45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AutoShape 2"/>
          <p:cNvSpPr/>
          <p:nvPr/>
        </p:nvSpPr>
        <p:spPr>
          <a:xfrm>
            <a:off x="0" y="5166720"/>
            <a:ext cx="12191760" cy="1690920"/>
          </a:xfrm>
          <a:custGeom>
            <a:avLst/>
            <a:gdLst>
              <a:gd name="textAreaLeft" fmla="*/ 0 w 12191760"/>
              <a:gd name="textAreaRight" fmla="*/ 12192120 w 12191760"/>
              <a:gd name="textAreaTop" fmla="*/ 338040 h 1690920"/>
              <a:gd name="textAreaBottom" fmla="*/ 1691280 h 1690920"/>
            </a:gdLst>
            <a:ahLst/>
            <a:rect l="textAreaLeft" t="textAreaTop" r="textAreaRight" b="textAreaBottom"/>
            <a:pathLst>
              <a:path w="5" h="5">
                <a:moveTo>
                  <a:pt x="0" y="1"/>
                </a:moveTo>
                <a:lnTo>
                  <a:pt x="5" y="0"/>
                </a:lnTo>
                <a:lnTo>
                  <a:pt x="5" y="5"/>
                </a:lnTo>
                <a:lnTo>
                  <a:pt x="0" y="5"/>
                </a:lnTo>
                <a:close/>
              </a:path>
            </a:pathLst>
          </a:custGeom>
          <a:solidFill>
            <a:srgbClr val="c00000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800" spc="-1" strike="noStrike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147" name="Image 5" descr=""/>
          <p:cNvPicPr/>
          <p:nvPr/>
        </p:nvPicPr>
        <p:blipFill>
          <a:blip r:embed="rId1"/>
          <a:stretch/>
        </p:blipFill>
        <p:spPr>
          <a:xfrm>
            <a:off x="10993680" y="0"/>
            <a:ext cx="1187280" cy="2036880"/>
          </a:xfrm>
          <a:prstGeom prst="rect">
            <a:avLst/>
          </a:prstGeom>
          <a:ln w="0">
            <a:noFill/>
          </a:ln>
        </p:spPr>
      </p:pic>
      <p:pic>
        <p:nvPicPr>
          <p:cNvPr id="148" name="Picture 3" descr="unnamed"/>
          <p:cNvPicPr/>
          <p:nvPr/>
        </p:nvPicPr>
        <p:blipFill>
          <a:blip r:embed="rId2"/>
          <a:stretch/>
        </p:blipFill>
        <p:spPr>
          <a:xfrm>
            <a:off x="5096880" y="149760"/>
            <a:ext cx="1382040" cy="1660680"/>
          </a:xfrm>
          <a:prstGeom prst="rect">
            <a:avLst/>
          </a:prstGeom>
          <a:ln w="0">
            <a:noFill/>
          </a:ln>
        </p:spPr>
      </p:pic>
      <p:sp>
        <p:nvSpPr>
          <p:cNvPr id="149" name="Rectangle 10"/>
          <p:cNvSpPr/>
          <p:nvPr/>
        </p:nvSpPr>
        <p:spPr>
          <a:xfrm rot="21444000">
            <a:off x="2742840" y="5740560"/>
            <a:ext cx="7041600" cy="1096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t">
            <a:spAutoFit/>
          </a:bodyPr>
          <a:p>
            <a:pPr algn="ctr">
              <a:lnSpc>
                <a:spcPts val="1500"/>
              </a:lnSpc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TRAVAILLER PLUS POUR PERDRE MOINS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ts val="1500"/>
              </a:lnSpc>
            </a:pP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ts val="1500"/>
              </a:lnSpc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PERTE DE SENS DU MÉTIER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19000"/>
              </a:lnSpc>
              <a:spcAft>
                <a:spcPts val="601"/>
              </a:spcAft>
            </a:pPr>
            <a:r>
              <a:rPr b="1" lang="fr-FR" sz="2400" spc="-1" strike="noStrike">
                <a:solidFill>
                  <a:srgbClr val="ffffff"/>
                </a:solidFill>
                <a:latin typeface="Calibri"/>
              </a:rPr>
              <a:t> </a:t>
            </a:r>
            <a:endParaRPr b="0" lang="fr-FR" sz="24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0" name="Text Box 2"/>
          <p:cNvSpPr/>
          <p:nvPr/>
        </p:nvSpPr>
        <p:spPr>
          <a:xfrm>
            <a:off x="425880" y="2198880"/>
            <a:ext cx="2930040" cy="15807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c00000"/>
                </a:solidFill>
                <a:latin typeface="Calibri"/>
              </a:rPr>
              <a:t>EXPLOSION DES ORS (ANNUALISATION ET AUGMENTATION DU TEMPS DE TRAVAIL)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c00000"/>
                </a:solidFill>
                <a:latin typeface="Calibri"/>
              </a:rPr>
              <a:t>DÉVELOPPEMENT DES CONTRATS DE MISSION SOUS-PAYÉS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c00000"/>
                </a:solidFill>
                <a:latin typeface="Calibri"/>
              </a:rPr>
              <a:t>HIÉRARCHIES INTERMÉDIAIRES ET CAPORALISATION AU DÉTRIMENT DES COLLECTIFS DE TRAVAIL.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1" name="Picture 3" descr="1448-1024"/>
          <p:cNvPicPr/>
          <p:nvPr/>
        </p:nvPicPr>
        <p:blipFill>
          <a:blip r:embed="rId3"/>
          <a:stretch/>
        </p:blipFill>
        <p:spPr>
          <a:xfrm>
            <a:off x="3969360" y="1961640"/>
            <a:ext cx="3560400" cy="2431800"/>
          </a:xfrm>
          <a:prstGeom prst="rect">
            <a:avLst/>
          </a:prstGeom>
          <a:ln w="0">
            <a:noFill/>
          </a:ln>
        </p:spPr>
      </p:pic>
      <p:sp>
        <p:nvSpPr>
          <p:cNvPr id="152" name="Text Box 4"/>
          <p:cNvSpPr/>
          <p:nvPr/>
        </p:nvSpPr>
        <p:spPr>
          <a:xfrm>
            <a:off x="4980960" y="2835000"/>
            <a:ext cx="1613880" cy="100404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36720" rIns="36720" tIns="36720" bIns="36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fr-FR" sz="1800" spc="-1" strike="noStrike">
                <a:solidFill>
                  <a:srgbClr val="c00000"/>
                </a:solidFill>
                <a:latin typeface="Bebas Neue Bold"/>
              </a:rPr>
              <a:t>des conséquences 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fr-FR" sz="1800" spc="-1" strike="noStrike">
                <a:solidFill>
                  <a:srgbClr val="c00000"/>
                </a:solidFill>
                <a:latin typeface="Bebas Neue Bold"/>
              </a:rPr>
              <a:t>désastreuses</a:t>
            </a:r>
            <a:endParaRPr b="0" lang="fr-FR" sz="1800" spc="-1" strike="noStrike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3" name="Text Box 5"/>
          <p:cNvSpPr/>
          <p:nvPr/>
        </p:nvSpPr>
        <p:spPr>
          <a:xfrm>
            <a:off x="7790040" y="2136240"/>
            <a:ext cx="4033800" cy="20826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36720" rIns="36720" tIns="36720" bIns="36720" anchor="t">
            <a:noAutofit/>
          </a:bodyPr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c00000"/>
                </a:solidFill>
                <a:latin typeface="Calibri"/>
              </a:rPr>
              <a:t>CONCURRENCE ENTRE COLLÈGUES ET INÉGALITÉS SALARIALES FEMMES/HOMMES RENFORCÉES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c00000"/>
                </a:solidFill>
                <a:latin typeface="Calibri"/>
              </a:rPr>
              <a:t> </a:t>
            </a:r>
            <a:r>
              <a:rPr b="1" lang="fr-FR" sz="1400" spc="-1" strike="noStrike">
                <a:solidFill>
                  <a:srgbClr val="c00000"/>
                </a:solidFill>
                <a:latin typeface="Calibri"/>
              </a:rPr>
              <a:t>INDIVIDUALISATION DE LA RÉMUNÉRATION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c00000"/>
                </a:solidFill>
                <a:latin typeface="Calibri"/>
              </a:rPr>
              <a:t>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r">
              <a:lnSpc>
                <a:spcPct val="100000"/>
              </a:lnSpc>
              <a:tabLst>
                <a:tab algn="l" pos="0"/>
              </a:tabLst>
            </a:pP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c00000"/>
                </a:solidFill>
                <a:latin typeface="Calibri"/>
              </a:rPr>
              <a:t>NÉGATION DU TEMPS DE TRAVAIL  DIDACTIQUE ET PÉDAGOGIQUE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154" name="Picture 6" descr="fleche-dessinee-gauche"/>
          <p:cNvPicPr/>
          <p:nvPr/>
        </p:nvPicPr>
        <p:blipFill>
          <a:blip r:embed="rId4"/>
          <a:stretch/>
        </p:blipFill>
        <p:spPr>
          <a:xfrm rot="10399800">
            <a:off x="4085280" y="3730320"/>
            <a:ext cx="537840" cy="140760"/>
          </a:xfrm>
          <a:prstGeom prst="rect">
            <a:avLst/>
          </a:prstGeom>
          <a:ln w="0">
            <a:noFill/>
          </a:ln>
        </p:spPr>
      </p:pic>
      <p:pic>
        <p:nvPicPr>
          <p:cNvPr id="155" name="Picture 7" descr="fleche-dessinee-gauche"/>
          <p:cNvPicPr/>
          <p:nvPr/>
        </p:nvPicPr>
        <p:blipFill>
          <a:blip r:embed="rId5"/>
          <a:stretch/>
        </p:blipFill>
        <p:spPr>
          <a:xfrm rot="11295600">
            <a:off x="4023000" y="2587680"/>
            <a:ext cx="537840" cy="140760"/>
          </a:xfrm>
          <a:prstGeom prst="rect">
            <a:avLst/>
          </a:prstGeom>
          <a:ln w="0">
            <a:noFill/>
          </a:ln>
        </p:spPr>
      </p:pic>
      <p:pic>
        <p:nvPicPr>
          <p:cNvPr id="156" name="Picture 8" descr="fleche-dessinee-gauche"/>
          <p:cNvPicPr/>
          <p:nvPr/>
        </p:nvPicPr>
        <p:blipFill>
          <a:blip r:embed="rId6"/>
          <a:stretch/>
        </p:blipFill>
        <p:spPr>
          <a:xfrm rot="10399800">
            <a:off x="4049280" y="3121560"/>
            <a:ext cx="539280" cy="140760"/>
          </a:xfrm>
          <a:prstGeom prst="rect">
            <a:avLst/>
          </a:prstGeom>
          <a:ln w="0">
            <a:noFill/>
          </a:ln>
        </p:spPr>
      </p:pic>
      <p:pic>
        <p:nvPicPr>
          <p:cNvPr id="157" name="Picture 9" descr="fleche-dessinee-gauche"/>
          <p:cNvPicPr/>
          <p:nvPr/>
        </p:nvPicPr>
        <p:blipFill>
          <a:blip r:embed="rId7"/>
          <a:stretch/>
        </p:blipFill>
        <p:spPr>
          <a:xfrm rot="21075600">
            <a:off x="6723360" y="2476080"/>
            <a:ext cx="539280" cy="140760"/>
          </a:xfrm>
          <a:prstGeom prst="rect">
            <a:avLst/>
          </a:prstGeom>
          <a:ln w="0">
            <a:noFill/>
          </a:ln>
        </p:spPr>
      </p:pic>
      <p:pic>
        <p:nvPicPr>
          <p:cNvPr id="158" name="Picture 10" descr="fleche-dessinee-gauche"/>
          <p:cNvPicPr/>
          <p:nvPr/>
        </p:nvPicPr>
        <p:blipFill>
          <a:blip r:embed="rId8"/>
          <a:stretch/>
        </p:blipFill>
        <p:spPr>
          <a:xfrm rot="544200">
            <a:off x="6862320" y="3037320"/>
            <a:ext cx="539280" cy="140760"/>
          </a:xfrm>
          <a:prstGeom prst="rect">
            <a:avLst/>
          </a:prstGeom>
          <a:ln w="0">
            <a:noFill/>
          </a:ln>
        </p:spPr>
      </p:pic>
      <p:pic>
        <p:nvPicPr>
          <p:cNvPr id="159" name="Picture 11" descr="fleche-dessinee-gauche"/>
          <p:cNvPicPr/>
          <p:nvPr/>
        </p:nvPicPr>
        <p:blipFill>
          <a:blip r:embed="rId9"/>
          <a:stretch/>
        </p:blipFill>
        <p:spPr>
          <a:xfrm rot="544200">
            <a:off x="6836040" y="3645000"/>
            <a:ext cx="539280" cy="140760"/>
          </a:xfrm>
          <a:prstGeom prst="rect">
            <a:avLst/>
          </a:prstGeom>
          <a:ln w="0">
            <a:noFill/>
          </a:ln>
        </p:spPr>
      </p:pic>
      <p:sp>
        <p:nvSpPr>
          <p:cNvPr id="160" name="Oval 10"/>
          <p:cNvSpPr/>
          <p:nvPr/>
        </p:nvSpPr>
        <p:spPr>
          <a:xfrm>
            <a:off x="9647640" y="5310000"/>
            <a:ext cx="1501560" cy="1404720"/>
          </a:xfrm>
          <a:prstGeom prst="ellipse">
            <a:avLst/>
          </a:prstGeom>
          <a:solidFill>
            <a:srgbClr val="f3f3f3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numCol="1" spcCol="0" lIns="36720" rIns="36720" tIns="36720" bIns="36720" anchor="t">
            <a:noAutofit/>
          </a:bodyPr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ffc000"/>
                </a:solidFill>
                <a:latin typeface="Bebas Neue Bold"/>
              </a:rPr>
              <a:t>AGGRAVATION DE LA PERTE 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  <a:p>
            <a:pPr algn="ctr">
              <a:lnSpc>
                <a:spcPct val="100000"/>
              </a:lnSpc>
              <a:tabLst>
                <a:tab algn="l" pos="0"/>
              </a:tabLst>
            </a:pPr>
            <a:r>
              <a:rPr b="1" lang="fr-FR" sz="1400" spc="-1" strike="noStrike">
                <a:solidFill>
                  <a:srgbClr val="ffc000"/>
                </a:solidFill>
                <a:latin typeface="Bebas Neue Bold"/>
              </a:rPr>
              <a:t>DE SENS DU METIER</a:t>
            </a:r>
            <a:endParaRPr b="0" lang="fr-FR" sz="1400" spc="-1" strike="noStrike">
              <a:solidFill>
                <a:srgbClr val="000000"/>
              </a:solidFill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46" dur="indefinite" restart="never" nodeType="tmRoot">
          <p:childTnLst>
            <p:seq>
              <p:cTn id="147" dur="indefinite" nodeType="mainSeq">
                <p:childTnLst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7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3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6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69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5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78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1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2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9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0" fill="hold">
                      <p:stCondLst>
                        <p:cond delay="indefinite"/>
                      </p:stCondLst>
                      <p:childTnLst>
                        <p:par>
                          <p:cTn id="191" fill="hold">
                            <p:stCondLst>
                              <p:cond delay="0"/>
                            </p:stCondLst>
                            <p:childTnLst>
                              <p:par>
                                <p:cTn id="192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94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Thème Office">
  <a:themeElements>
    <a:clrScheme name="Thèm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204</TotalTime>
  <Application>LibreOffice/7.4.3.2$Windows_X86_64 LibreOffice_project/1048a8393ae2eeec98dff31b5c133c5f1d08b890</Application>
  <AppVersion>15.0000</AppVersion>
  <Words>1990</Words>
  <Paragraphs>299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2023-05-04T20:59:17Z</dcterms:created>
  <dc:creator>g5070</dc:creator>
  <dc:description/>
  <dc:language>fr-FR</dc:language>
  <cp:lastModifiedBy>bibi94 TIBIBI</cp:lastModifiedBy>
  <dcterms:modified xsi:type="dcterms:W3CDTF">2023-08-31T14:09:42Z</dcterms:modified>
  <cp:revision>223</cp:revision>
  <dc:subject/>
  <dc:title>Présentation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otes">
    <vt:i4>14</vt:i4>
  </property>
  <property fmtid="{D5CDD505-2E9C-101B-9397-08002B2CF9AE}" pid="3" name="PresentationFormat">
    <vt:lpwstr>Grand écran</vt:lpwstr>
  </property>
  <property fmtid="{D5CDD505-2E9C-101B-9397-08002B2CF9AE}" pid="4" name="Slides">
    <vt:i4>14</vt:i4>
  </property>
</Properties>
</file>